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4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302" r:id="rId34"/>
    <p:sldId id="289" r:id="rId35"/>
    <p:sldId id="290" r:id="rId36"/>
    <p:sldId id="291" r:id="rId37"/>
    <p:sldId id="292"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346" autoAdjust="0"/>
  </p:normalViewPr>
  <p:slideViewPr>
    <p:cSldViewPr snapToGrid="0">
      <p:cViewPr varScale="1">
        <p:scale>
          <a:sx n="51" d="100"/>
          <a:sy n="51" d="100"/>
        </p:scale>
        <p:origin x="125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388438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65184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hosting model pulls dependencies from the DI container when they’re needed. If the framework determines that </a:t>
            </a:r>
            <a:r>
              <a:rPr lang="en-US" dirty="0" err="1" smtClean="0"/>
              <a:t>UserController</a:t>
            </a:r>
            <a:r>
              <a:rPr lang="en-US" dirty="0" smtClean="0"/>
              <a:t> is required due to the</a:t>
            </a:r>
          </a:p>
          <a:p>
            <a:r>
              <a:rPr lang="en-US" dirty="0" smtClean="0"/>
              <a:t>incoming URL/route, the controller activator responsible for creating a Controller instance will ask the DI container for an </a:t>
            </a:r>
            <a:r>
              <a:rPr lang="en-US" dirty="0" err="1" smtClean="0"/>
              <a:t>IEmailSender</a:t>
            </a:r>
            <a:r>
              <a:rPr lang="en-US" dirty="0" smtClean="0"/>
              <a:t> implementation. </a:t>
            </a:r>
          </a:p>
          <a:p>
            <a:endParaRPr lang="en-US" dirty="0" smtClean="0"/>
          </a:p>
          <a:p>
            <a:r>
              <a:rPr lang="en-US" b="1" dirty="0" smtClean="0"/>
              <a:t>include your dependencies as constructor arguments directly and let the DI container provide them for you</a:t>
            </a:r>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26677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52809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359007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3477147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417270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first section of this chapter, I described a system for sending emails when a new user registers on your application. Initially, </a:t>
            </a:r>
            <a:r>
              <a:rPr lang="en-US" dirty="0" err="1" smtClean="0"/>
              <a:t>UserController</a:t>
            </a:r>
            <a:r>
              <a:rPr lang="en-US" dirty="0" smtClean="0"/>
              <a:t> was manually creating an instance of </a:t>
            </a:r>
            <a:r>
              <a:rPr lang="en-US" dirty="0" err="1" smtClean="0"/>
              <a:t>EmailSender</a:t>
            </a:r>
            <a:r>
              <a:rPr lang="en-US" dirty="0" smtClean="0"/>
              <a:t>, but you subsequently refactored this, so you inject an instance of </a:t>
            </a:r>
            <a:r>
              <a:rPr lang="en-US" dirty="0" err="1" smtClean="0"/>
              <a:t>IEmailSender</a:t>
            </a:r>
            <a:r>
              <a:rPr lang="en-US" dirty="0" smtClean="0"/>
              <a:t> into the constructor instead. </a:t>
            </a:r>
          </a:p>
          <a:p>
            <a:endParaRPr lang="en-US" dirty="0" smtClean="0"/>
          </a:p>
          <a:p>
            <a:r>
              <a:rPr lang="en-US" dirty="0" smtClean="0"/>
              <a:t>Configuring DI consists of making a series of statements about the services in your app. For example: </a:t>
            </a:r>
          </a:p>
          <a:p>
            <a:r>
              <a:rPr lang="en-US" dirty="0" smtClean="0"/>
              <a:t> When a service requires </a:t>
            </a:r>
            <a:r>
              <a:rPr lang="en-US" dirty="0" err="1" smtClean="0"/>
              <a:t>IEmailSender</a:t>
            </a:r>
            <a:r>
              <a:rPr lang="en-US" dirty="0" smtClean="0"/>
              <a:t>, use an instance of </a:t>
            </a:r>
            <a:r>
              <a:rPr lang="en-US" dirty="0" err="1" smtClean="0"/>
              <a:t>EmailSender</a:t>
            </a:r>
            <a:r>
              <a:rPr lang="en-US" dirty="0" smtClean="0"/>
              <a:t> </a:t>
            </a:r>
          </a:p>
          <a:p>
            <a:r>
              <a:rPr lang="en-US" dirty="0" smtClean="0"/>
              <a:t> When a service requires </a:t>
            </a:r>
            <a:r>
              <a:rPr lang="en-US" dirty="0" err="1" smtClean="0"/>
              <a:t>NetworkClient</a:t>
            </a:r>
            <a:r>
              <a:rPr lang="en-US" dirty="0" smtClean="0"/>
              <a:t>, use an instance of </a:t>
            </a:r>
            <a:r>
              <a:rPr lang="en-US" dirty="0" err="1" smtClean="0"/>
              <a:t>NetworkClient</a:t>
            </a:r>
            <a:r>
              <a:rPr lang="en-US" dirty="0" smtClean="0"/>
              <a:t> </a:t>
            </a:r>
          </a:p>
          <a:p>
            <a:r>
              <a:rPr lang="en-US" dirty="0" smtClean="0"/>
              <a:t> When a service requires </a:t>
            </a:r>
            <a:r>
              <a:rPr lang="en-US" dirty="0" err="1" smtClean="0"/>
              <a:t>MessageFactory</a:t>
            </a:r>
            <a:r>
              <a:rPr lang="en-US" dirty="0" smtClean="0"/>
              <a:t>, use an instance of </a:t>
            </a:r>
            <a:r>
              <a:rPr lang="en-US" dirty="0" err="1" smtClean="0"/>
              <a:t>MessageFactory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71439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4212313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listing shows how you can configure </a:t>
            </a:r>
            <a:r>
              <a:rPr lang="en-US" dirty="0" err="1" smtClean="0"/>
              <a:t>EmailSender</a:t>
            </a:r>
            <a:r>
              <a:rPr lang="en-US" dirty="0" smtClean="0"/>
              <a:t> and its dependencies in your application using three different methods: </a:t>
            </a:r>
            <a:r>
              <a:rPr lang="en-US" dirty="0" err="1" smtClean="0"/>
              <a:t>AddScoped</a:t>
            </a:r>
            <a:r>
              <a:rPr lang="en-US" dirty="0" smtClean="0"/>
              <a:t>&lt;</a:t>
            </a:r>
            <a:r>
              <a:rPr lang="en-US" dirty="0" err="1" smtClean="0"/>
              <a:t>TService</a:t>
            </a:r>
            <a:r>
              <a:rPr lang="en-US" dirty="0" smtClean="0"/>
              <a:t>&gt;, </a:t>
            </a:r>
            <a:r>
              <a:rPr lang="en-US" dirty="0" err="1" smtClean="0"/>
              <a:t>AddSingleton</a:t>
            </a:r>
            <a:r>
              <a:rPr lang="en-US" dirty="0" smtClean="0"/>
              <a:t>&lt;</a:t>
            </a:r>
            <a:r>
              <a:rPr lang="en-US" dirty="0" err="1" smtClean="0"/>
              <a:t>TService</a:t>
            </a:r>
            <a:r>
              <a:rPr lang="en-US" dirty="0" smtClean="0"/>
              <a:t>&gt;, and </a:t>
            </a:r>
            <a:r>
              <a:rPr lang="en-US" dirty="0" err="1" smtClean="0"/>
              <a:t>AddScoped</a:t>
            </a:r>
            <a:r>
              <a:rPr lang="en-US" dirty="0" smtClean="0"/>
              <a:t>&lt;</a:t>
            </a:r>
            <a:r>
              <a:rPr lang="en-US" dirty="0" err="1" smtClean="0"/>
              <a:t>TService</a:t>
            </a:r>
            <a:r>
              <a:rPr lang="en-US" dirty="0" smtClean="0"/>
              <a:t>, </a:t>
            </a:r>
            <a:r>
              <a:rPr lang="en-US" dirty="0" err="1" smtClean="0"/>
              <a:t>TImplementation</a:t>
            </a:r>
            <a:r>
              <a:rPr lang="en-US" dirty="0" smtClean="0"/>
              <a:t>&gt;. This tells the DI container how to create each of the </a:t>
            </a:r>
            <a:r>
              <a:rPr lang="en-US" dirty="0" err="1" smtClean="0"/>
              <a:t>TService</a:t>
            </a:r>
            <a:r>
              <a:rPr lang="en-US" dirty="0" smtClean="0"/>
              <a:t> instances when they’re required.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2933794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ASP.NET Core has </a:t>
            </a:r>
            <a:r>
              <a:rPr lang="en-US" b="1" dirty="0" smtClean="0"/>
              <a:t>dependency injection </a:t>
            </a:r>
            <a:r>
              <a:rPr lang="en-US" dirty="0" smtClean="0"/>
              <a:t>baked in to the heart of the framework.</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5780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4250524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844445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register these primitive types in the container; it would be weird to say, “For every string constructor argument, in any type, use the "smtp.server.com" value!”</a:t>
            </a:r>
          </a:p>
          <a:p>
            <a:endParaRPr lang="en-US" dirty="0" smtClean="0"/>
          </a:p>
          <a:p>
            <a:r>
              <a:rPr lang="en-US" dirty="0" smtClean="0"/>
              <a:t>Instead, you can create an instance of the </a:t>
            </a:r>
            <a:r>
              <a:rPr lang="en-US" dirty="0" err="1" smtClean="0"/>
              <a:t>EmailServerSettings</a:t>
            </a:r>
            <a:r>
              <a:rPr lang="en-US" dirty="0" smtClean="0"/>
              <a:t> object yourself and provide that to the container, as shown next. The container will use the constructed object whenever an instance of the </a:t>
            </a:r>
            <a:r>
              <a:rPr lang="en-US" dirty="0" err="1" smtClean="0"/>
              <a:t>EmailServerSettings</a:t>
            </a:r>
            <a:r>
              <a:rPr lang="en-US" dirty="0" smtClean="0"/>
              <a:t> object is required.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540824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providing a single instance that the container will always use, you can also provide a function that the container will invoke when it needs an instance of the type,</a:t>
            </a:r>
          </a:p>
          <a:p>
            <a:endParaRPr lang="en-US" dirty="0" smtClean="0"/>
          </a:p>
          <a:p>
            <a:r>
              <a:rPr lang="en-US" dirty="0" smtClean="0"/>
              <a:t>In this example, I’ve changed the </a:t>
            </a:r>
            <a:r>
              <a:rPr lang="en-US" b="1" dirty="0" smtClean="0"/>
              <a:t>lifetime of the created </a:t>
            </a:r>
            <a:r>
              <a:rPr lang="en-US" b="1" dirty="0" err="1" smtClean="0"/>
              <a:t>EmailServerSettings</a:t>
            </a:r>
            <a:r>
              <a:rPr lang="en-US" b="1" dirty="0" smtClean="0"/>
              <a:t> object to be scoped </a:t>
            </a:r>
            <a:r>
              <a:rPr lang="en-US" dirty="0" smtClean="0"/>
              <a:t>instead of singleton and provided a factory lambda function that returns a new </a:t>
            </a:r>
            <a:r>
              <a:rPr lang="en-US" dirty="0" err="1" smtClean="0"/>
              <a:t>EmailServerSettings</a:t>
            </a:r>
            <a:r>
              <a:rPr lang="en-US" dirty="0" smtClean="0"/>
              <a:t> object. Every time the container requires a new </a:t>
            </a:r>
            <a:r>
              <a:rPr lang="en-US" dirty="0" err="1" smtClean="0"/>
              <a:t>EmailServerSettings</a:t>
            </a:r>
            <a:r>
              <a:rPr lang="en-US" dirty="0" smtClean="0"/>
              <a:t>, it executes the function and uses the new object it returns.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349546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233014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3070451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218267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27</a:t>
            </a:fld>
            <a:endParaRPr lang="en-US"/>
          </a:p>
        </p:txBody>
      </p:sp>
    </p:spTree>
    <p:extLst>
      <p:ext uri="{BB962C8B-B14F-4D97-AF65-F5344CB8AC3E}">
        <p14:creationId xmlns:p14="http://schemas.microsoft.com/office/powerpoint/2010/main" val="360221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28</a:t>
            </a:fld>
            <a:endParaRPr lang="en-US"/>
          </a:p>
        </p:txBody>
      </p:sp>
    </p:spTree>
    <p:extLst>
      <p:ext uri="{BB962C8B-B14F-4D97-AF65-F5344CB8AC3E}">
        <p14:creationId xmlns:p14="http://schemas.microsoft.com/office/powerpoint/2010/main" val="3233034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29</a:t>
            </a:fld>
            <a:endParaRPr lang="en-US"/>
          </a:p>
        </p:txBody>
      </p:sp>
    </p:spTree>
    <p:extLst>
      <p:ext uri="{BB962C8B-B14F-4D97-AF65-F5344CB8AC3E}">
        <p14:creationId xmlns:p14="http://schemas.microsoft.com/office/powerpoint/2010/main" val="43007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a:t>
            </a:r>
            <a:r>
              <a:rPr lang="en-US" dirty="0" err="1" smtClean="0"/>
              <a:t>EmailSender</a:t>
            </a:r>
            <a:r>
              <a:rPr lang="en-US" dirty="0" smtClean="0"/>
              <a:t> would need to do a number of things to send an email. It would need to</a:t>
            </a:r>
          </a:p>
          <a:p>
            <a:r>
              <a:rPr lang="en-US" dirty="0" smtClean="0"/>
              <a:t> Create an email message</a:t>
            </a:r>
          </a:p>
          <a:p>
            <a:r>
              <a:rPr lang="en-US" dirty="0" smtClean="0"/>
              <a:t> Configure the settings of the email server</a:t>
            </a:r>
          </a:p>
          <a:p>
            <a:r>
              <a:rPr lang="en-US" dirty="0" smtClean="0"/>
              <a:t> Send the email to the email server</a:t>
            </a:r>
          </a:p>
          <a:p>
            <a:endParaRPr lang="en-US" dirty="0" smtClean="0"/>
          </a:p>
          <a:p>
            <a:r>
              <a:rPr lang="en-US" dirty="0" smtClean="0"/>
              <a:t>The dependency graph is the set of objects that must be created in order to create a specific requested “root” object.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3697652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3766467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mentioned in section 10.1 that the ASP.NET Core DI container only supports constructor injection, but there are two additional locations where you can use dependency injection:</a:t>
            </a:r>
          </a:p>
          <a:p>
            <a:r>
              <a:rPr lang="en-US" dirty="0" smtClean="0"/>
              <a:t>1 Action methods </a:t>
            </a:r>
          </a:p>
          <a:p>
            <a:r>
              <a:rPr lang="en-US" dirty="0" smtClean="0"/>
              <a:t>2 View templates</a:t>
            </a:r>
          </a:p>
          <a:p>
            <a:endParaRPr lang="en-US" dirty="0" smtClean="0"/>
          </a:p>
          <a:p>
            <a:r>
              <a:rPr lang="en-US" dirty="0" smtClean="0"/>
              <a:t>------------</a:t>
            </a:r>
          </a:p>
          <a:p>
            <a:r>
              <a:rPr lang="en-US" dirty="0" smtClean="0"/>
              <a:t>As you add additional action methods to a controller, you may find the controller needs additional services to implement new action methods. With constructor injection, all of these dependencies are provided via the constructor. That means the DI container must create all of the services for every action method in a controller, even if none of them are required by the action method being called.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3813760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action method requires a different dependency, so both dependencies will be created and injected, whichever action method is called by the request. If </a:t>
            </a:r>
            <a:r>
              <a:rPr lang="en-US" dirty="0" err="1" smtClean="0"/>
              <a:t>ISignInManager</a:t>
            </a:r>
            <a:r>
              <a:rPr lang="en-US" dirty="0" smtClean="0"/>
              <a:t> or </a:t>
            </a:r>
            <a:r>
              <a:rPr lang="en-US" dirty="0" err="1" smtClean="0"/>
              <a:t>IMessageSender</a:t>
            </a:r>
            <a:r>
              <a:rPr lang="en-US" dirty="0" smtClean="0"/>
              <a:t> have lots of dependencies themselves, the DI container may have to create lots of objects for a service that is often not used.</a:t>
            </a:r>
          </a:p>
          <a:p>
            <a:endParaRPr lang="en-US" dirty="0" smtClean="0"/>
          </a:p>
          <a:p>
            <a:r>
              <a:rPr lang="en-US" dirty="0" smtClean="0"/>
              <a:t>You can directly inject a dependency into an action method by passing it as a parameter to the method and using the [</a:t>
            </a:r>
            <a:r>
              <a:rPr lang="en-US" dirty="0" err="1" smtClean="0"/>
              <a:t>FromServices</a:t>
            </a:r>
            <a:r>
              <a:rPr lang="en-US" dirty="0" smtClean="0"/>
              <a:t>] attribute. During model binding, </a:t>
            </a:r>
            <a:r>
              <a:rPr lang="en-US" dirty="0" err="1" smtClean="0"/>
              <a:t>MvcMiddleware</a:t>
            </a:r>
            <a:r>
              <a:rPr lang="en-US" dirty="0" smtClean="0"/>
              <a:t> will resolve the parameter from the DI container, instead of from the request values, like you saw in chapter 6. This listing shows how you could rewrite listing 10.13 to use [</a:t>
            </a:r>
            <a:r>
              <a:rPr lang="en-US" dirty="0" err="1" smtClean="0"/>
              <a:t>FromServices</a:t>
            </a:r>
            <a:r>
              <a:rPr lang="en-US" dirty="0" smtClean="0"/>
              <a:t>] instead of constructor injection.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32</a:t>
            </a:fld>
            <a:endParaRPr lang="en-US"/>
          </a:p>
        </p:txBody>
      </p:sp>
    </p:spTree>
    <p:extLst>
      <p:ext uri="{BB962C8B-B14F-4D97-AF65-F5344CB8AC3E}">
        <p14:creationId xmlns:p14="http://schemas.microsoft.com/office/powerpoint/2010/main" val="361127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can directly inject a dependency into an action method by passing it as a parameter to the method and using the [</a:t>
            </a:r>
            <a:r>
              <a:rPr lang="en-US" dirty="0" err="1" smtClean="0"/>
              <a:t>FromServices</a:t>
            </a:r>
            <a:r>
              <a:rPr lang="en-US" dirty="0" smtClean="0"/>
              <a:t>] attribute. During model binding, </a:t>
            </a:r>
            <a:r>
              <a:rPr lang="en-US" dirty="0" err="1" smtClean="0"/>
              <a:t>MvcMiddleware</a:t>
            </a:r>
            <a:r>
              <a:rPr lang="en-US" dirty="0" smtClean="0"/>
              <a:t> will resolve the parameter from the DI container, instead of from the request values, like you saw in chapter 6. This listing shows how you could rewrite listing 10.13 to use [</a:t>
            </a:r>
            <a:r>
              <a:rPr lang="en-US" dirty="0" err="1" smtClean="0"/>
              <a:t>FromServices</a:t>
            </a:r>
            <a:r>
              <a:rPr lang="en-US" dirty="0" smtClean="0"/>
              <a:t>] instead of constructor injection. </a:t>
            </a:r>
          </a:p>
          <a:p>
            <a:endParaRPr lang="en-US" dirty="0" smtClean="0"/>
          </a:p>
          <a:p>
            <a:r>
              <a:rPr lang="en-US" dirty="0" smtClean="0"/>
              <a:t>You might be tempted to use the [</a:t>
            </a:r>
            <a:r>
              <a:rPr lang="en-US" dirty="0" err="1" smtClean="0"/>
              <a:t>FromServices</a:t>
            </a:r>
            <a:r>
              <a:rPr lang="en-US" dirty="0" smtClean="0"/>
              <a:t>] attribute in all of your action methods, but I’d encourage you to use standard constructor injection most of the time. Having the constructor as a single location that declares all the dependencies of a class can be useful, so I only use [</a:t>
            </a:r>
            <a:r>
              <a:rPr lang="en-US" dirty="0" err="1" smtClean="0"/>
              <a:t>FromServices</a:t>
            </a:r>
            <a:r>
              <a:rPr lang="en-US" dirty="0" smtClean="0"/>
              <a:t>] where creating an instance of a dependency is expensive and is only used in a single action method.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33</a:t>
            </a:fld>
            <a:endParaRPr lang="en-US"/>
          </a:p>
        </p:txBody>
      </p:sp>
    </p:spTree>
    <p:extLst>
      <p:ext uri="{BB962C8B-B14F-4D97-AF65-F5344CB8AC3E}">
        <p14:creationId xmlns:p14="http://schemas.microsoft.com/office/powerpoint/2010/main" val="3232415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34</a:t>
            </a:fld>
            <a:endParaRPr lang="en-US"/>
          </a:p>
        </p:txBody>
      </p:sp>
    </p:spTree>
    <p:extLst>
      <p:ext uri="{BB962C8B-B14F-4D97-AF65-F5344CB8AC3E}">
        <p14:creationId xmlns:p14="http://schemas.microsoft.com/office/powerpoint/2010/main" val="4225536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use a simple representative example. Imagine you have </a:t>
            </a:r>
            <a:r>
              <a:rPr lang="en-US" dirty="0" err="1" smtClean="0"/>
              <a:t>DataContext</a:t>
            </a:r>
            <a:r>
              <a:rPr lang="en-US" dirty="0" smtClean="0"/>
              <a:t>, which has a connection to a database  as shown in listing 10.13. It has a single property, </a:t>
            </a:r>
            <a:r>
              <a:rPr lang="en-US" dirty="0" err="1" smtClean="0"/>
              <a:t>RowCount</a:t>
            </a:r>
            <a:r>
              <a:rPr lang="en-US" dirty="0" smtClean="0"/>
              <a:t>, which displays the number of rows in the Users table of a database.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35</a:t>
            </a:fld>
            <a:endParaRPr lang="en-US"/>
          </a:p>
        </p:txBody>
      </p:sp>
    </p:spTree>
    <p:extLst>
      <p:ext uri="{BB962C8B-B14F-4D97-AF65-F5344CB8AC3E}">
        <p14:creationId xmlns:p14="http://schemas.microsoft.com/office/powerpoint/2010/main" val="2621388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36</a:t>
            </a:fld>
            <a:endParaRPr lang="en-US"/>
          </a:p>
        </p:txBody>
      </p:sp>
    </p:spTree>
    <p:extLst>
      <p:ext uri="{BB962C8B-B14F-4D97-AF65-F5344CB8AC3E}">
        <p14:creationId xmlns:p14="http://schemas.microsoft.com/office/powerpoint/2010/main" val="3335002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37</a:t>
            </a:fld>
            <a:endParaRPr lang="en-US"/>
          </a:p>
        </p:txBody>
      </p:sp>
    </p:spTree>
    <p:extLst>
      <p:ext uri="{BB962C8B-B14F-4D97-AF65-F5344CB8AC3E}">
        <p14:creationId xmlns:p14="http://schemas.microsoft.com/office/powerpoint/2010/main" val="2086922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Transient lifetimes can result in a lot of objects being created, so they make the most sense for lightweight services with little or no state. It’s equivalent to calling new every</a:t>
            </a:r>
          </a:p>
          <a:p>
            <a:r>
              <a:rPr lang="en-US" dirty="0" smtClean="0"/>
              <a:t>time you need a new object, so bear that in mind when using it. You probably won’t use the transient lifetime too often; the majority of your services will probably be</a:t>
            </a:r>
          </a:p>
          <a:p>
            <a:r>
              <a:rPr lang="en-US" dirty="0" smtClean="0"/>
              <a:t>scoped instead.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38</a:t>
            </a:fld>
            <a:endParaRPr lang="en-US"/>
          </a:p>
        </p:txBody>
      </p:sp>
    </p:spTree>
    <p:extLst>
      <p:ext uri="{BB962C8B-B14F-4D97-AF65-F5344CB8AC3E}">
        <p14:creationId xmlns:p14="http://schemas.microsoft.com/office/powerpoint/2010/main" val="3812725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scoped lifetime states that a single instance of an object will be used within a given scope, but a different instance will be used between different scopes. In ASP.NET Core, a scope maps to a request, so within a single request the container will use the same object to fulfill all dependencies.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39</a:t>
            </a:fld>
            <a:endParaRPr lang="en-US"/>
          </a:p>
        </p:txBody>
      </p:sp>
    </p:spTree>
    <p:extLst>
      <p:ext uri="{BB962C8B-B14F-4D97-AF65-F5344CB8AC3E}">
        <p14:creationId xmlns:p14="http://schemas.microsoft.com/office/powerpoint/2010/main" val="156919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2579022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singleton pattern is particularly useful for objects that are either expensive to create or that don’t hold state.</a:t>
            </a:r>
          </a:p>
          <a:p>
            <a:r>
              <a:rPr lang="en-US" dirty="0" smtClean="0"/>
              <a:t>Singleton services must be thread safe in a web application, as they’ll typically be used by multiple threads during concurrent requests.</a:t>
            </a:r>
          </a:p>
          <a:p>
            <a:r>
              <a:rPr lang="en-US" dirty="0" smtClean="0"/>
              <a:t>Singletons are convenient for objects that need to be shared or that are immutable and expensive to create. A caching service should be a singleton, as all requests need to share it.</a:t>
            </a:r>
          </a:p>
          <a:p>
            <a:endParaRPr lang="en-US" dirty="0" smtClean="0"/>
          </a:p>
          <a:p>
            <a:r>
              <a:rPr lang="en-US" dirty="0" smtClean="0"/>
              <a:t>Similarly, you might register a settings object loaded from a remote server as a singleton, if you loaded the settings once at startup and reused them through the lifetime of your app.</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40</a:t>
            </a:fld>
            <a:endParaRPr lang="en-US"/>
          </a:p>
        </p:txBody>
      </p:sp>
    </p:spTree>
    <p:extLst>
      <p:ext uri="{BB962C8B-B14F-4D97-AF65-F5344CB8AC3E}">
        <p14:creationId xmlns:p14="http://schemas.microsoft.com/office/powerpoint/2010/main" val="3510156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41</a:t>
            </a:fld>
            <a:endParaRPr lang="en-US"/>
          </a:p>
        </p:txBody>
      </p:sp>
    </p:spTree>
    <p:extLst>
      <p:ext uri="{BB962C8B-B14F-4D97-AF65-F5344CB8AC3E}">
        <p14:creationId xmlns:p14="http://schemas.microsoft.com/office/powerpoint/2010/main" val="3191051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42</a:t>
            </a:fld>
            <a:endParaRPr lang="en-US"/>
          </a:p>
        </p:txBody>
      </p:sp>
    </p:spTree>
    <p:extLst>
      <p:ext uri="{BB962C8B-B14F-4D97-AF65-F5344CB8AC3E}">
        <p14:creationId xmlns:p14="http://schemas.microsoft.com/office/powerpoint/2010/main" val="2800646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43</a:t>
            </a:fld>
            <a:endParaRPr lang="en-US"/>
          </a:p>
        </p:txBody>
      </p:sp>
    </p:spTree>
    <p:extLst>
      <p:ext uri="{BB962C8B-B14F-4D97-AF65-F5344CB8AC3E}">
        <p14:creationId xmlns:p14="http://schemas.microsoft.com/office/powerpoint/2010/main" val="3747554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44</a:t>
            </a:fld>
            <a:endParaRPr lang="en-US"/>
          </a:p>
        </p:txBody>
      </p:sp>
    </p:spTree>
    <p:extLst>
      <p:ext uri="{BB962C8B-B14F-4D97-AF65-F5344CB8AC3E}">
        <p14:creationId xmlns:p14="http://schemas.microsoft.com/office/powerpoint/2010/main" val="122657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following listing shows how you now have to send an email, if you stick to new-</a:t>
            </a:r>
            <a:r>
              <a:rPr lang="en-US" dirty="0" err="1" smtClean="0"/>
              <a:t>ing</a:t>
            </a:r>
            <a:r>
              <a:rPr lang="en-US" dirty="0" smtClean="0"/>
              <a:t> up objects in the controller.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37693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282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IoC</a:t>
            </a:r>
            <a:r>
              <a:rPr lang="en-US" dirty="0" smtClean="0"/>
              <a:t>: Inversion of Control</a:t>
            </a:r>
          </a:p>
          <a:p>
            <a:endParaRPr lang="en-US" dirty="0" smtClean="0"/>
          </a:p>
          <a:p>
            <a:r>
              <a:rPr lang="en-US" dirty="0" err="1" smtClean="0"/>
              <a:t>UserController</a:t>
            </a:r>
            <a:r>
              <a:rPr lang="en-US" dirty="0" smtClean="0"/>
              <a:t> has an implicit dependency on the </a:t>
            </a:r>
            <a:r>
              <a:rPr lang="en-US" dirty="0" err="1" smtClean="0"/>
              <a:t>EmailSender</a:t>
            </a:r>
            <a:r>
              <a:rPr lang="en-US" dirty="0" smtClean="0"/>
              <a:t> class, as it manually creates the object itself as part of the </a:t>
            </a:r>
            <a:r>
              <a:rPr lang="en-US" dirty="0" err="1" smtClean="0"/>
              <a:t>RegisterUser</a:t>
            </a:r>
            <a:r>
              <a:rPr lang="en-US" dirty="0" smtClean="0"/>
              <a:t> method. </a:t>
            </a:r>
          </a:p>
          <a:p>
            <a:r>
              <a:rPr lang="en-US" b="1" dirty="0" smtClean="0"/>
              <a:t>The only way to know that </a:t>
            </a:r>
            <a:r>
              <a:rPr lang="en-US" b="1" dirty="0" err="1" smtClean="0"/>
              <a:t>UserController</a:t>
            </a:r>
            <a:r>
              <a:rPr lang="en-US" b="1" dirty="0" smtClean="0"/>
              <a:t> uses </a:t>
            </a:r>
            <a:r>
              <a:rPr lang="en-US" b="1" dirty="0" err="1" smtClean="0"/>
              <a:t>EmailSender</a:t>
            </a:r>
            <a:r>
              <a:rPr lang="en-US" b="1" dirty="0" smtClean="0"/>
              <a:t> is to look at its source code. </a:t>
            </a:r>
          </a:p>
          <a:p>
            <a:endParaRPr lang="en-US" b="1" dirty="0" smtClean="0"/>
          </a:p>
          <a:p>
            <a:r>
              <a:rPr lang="en-US" dirty="0" smtClean="0"/>
              <a:t>In contrast, </a:t>
            </a:r>
            <a:r>
              <a:rPr lang="en-US" dirty="0" err="1" smtClean="0"/>
              <a:t>EmailSender</a:t>
            </a:r>
            <a:r>
              <a:rPr lang="en-US" dirty="0" smtClean="0"/>
              <a:t> has </a:t>
            </a:r>
            <a:r>
              <a:rPr lang="en-US" b="1" dirty="0" smtClean="0"/>
              <a:t>explicit</a:t>
            </a:r>
            <a:r>
              <a:rPr lang="en-US" dirty="0" smtClean="0"/>
              <a:t> dependencies on </a:t>
            </a:r>
            <a:r>
              <a:rPr lang="en-US" dirty="0" err="1" smtClean="0"/>
              <a:t>NetworkClient</a:t>
            </a:r>
            <a:r>
              <a:rPr lang="en-US" dirty="0" smtClean="0"/>
              <a:t> and  </a:t>
            </a:r>
            <a:r>
              <a:rPr lang="en-US" dirty="0" err="1" smtClean="0"/>
              <a:t>MessageFactory</a:t>
            </a:r>
            <a:r>
              <a:rPr lang="en-US" dirty="0" smtClean="0"/>
              <a:t>, which </a:t>
            </a:r>
            <a:r>
              <a:rPr lang="en-US" b="1" dirty="0" smtClean="0"/>
              <a:t>must be provided in the constructor</a:t>
            </a:r>
            <a:r>
              <a:rPr lang="en-US" dirty="0" smtClean="0"/>
              <a:t>. </a:t>
            </a:r>
          </a:p>
          <a:p>
            <a:r>
              <a:rPr lang="en-US" dirty="0" smtClean="0"/>
              <a:t>Similarly, </a:t>
            </a:r>
            <a:r>
              <a:rPr lang="en-US" dirty="0" err="1" smtClean="0"/>
              <a:t>NetworkClient</a:t>
            </a:r>
            <a:r>
              <a:rPr lang="en-US" dirty="0" smtClean="0"/>
              <a:t> has an explicit dependency on the </a:t>
            </a:r>
            <a:r>
              <a:rPr lang="en-US" dirty="0" err="1" smtClean="0"/>
              <a:t>EmailServerSettings</a:t>
            </a:r>
            <a:r>
              <a:rPr lang="en-US" dirty="0" smtClean="0"/>
              <a:t> class.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235536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initial example of </a:t>
            </a:r>
            <a:r>
              <a:rPr lang="en-US" dirty="0" err="1" smtClean="0"/>
              <a:t>UserController</a:t>
            </a:r>
            <a:r>
              <a:rPr lang="en-US" dirty="0" smtClean="0"/>
              <a:t> and </a:t>
            </a:r>
            <a:r>
              <a:rPr lang="en-US" dirty="0" err="1" smtClean="0"/>
              <a:t>EmailSender</a:t>
            </a:r>
            <a:r>
              <a:rPr lang="en-US" dirty="0" smtClean="0"/>
              <a:t> was an example of tight coupling; you were creating the </a:t>
            </a:r>
            <a:r>
              <a:rPr lang="en-US" dirty="0" err="1" smtClean="0"/>
              <a:t>EmailSender</a:t>
            </a:r>
            <a:r>
              <a:rPr lang="en-US" dirty="0" smtClean="0"/>
              <a:t> object directly and needed to know exactly how to wire it up. On top of that, the code was difficult to test. </a:t>
            </a:r>
          </a:p>
          <a:p>
            <a:r>
              <a:rPr lang="en-US" b="1" dirty="0" smtClean="0"/>
              <a:t>Any attempts to test </a:t>
            </a:r>
            <a:r>
              <a:rPr lang="en-US" b="1" dirty="0" err="1" smtClean="0"/>
              <a:t>UserController</a:t>
            </a:r>
            <a:r>
              <a:rPr lang="en-US" b="1" dirty="0" smtClean="0"/>
              <a:t> would result in an email being sent. </a:t>
            </a:r>
            <a:r>
              <a:rPr lang="en-US" dirty="0" smtClean="0"/>
              <a:t>If you were testing the controller with a suite of unit tests, that seems like a surefire way to get your email server blacklisted for spam!</a:t>
            </a:r>
          </a:p>
          <a:p>
            <a:endParaRPr lang="en-US" dirty="0" smtClean="0"/>
          </a:p>
          <a:p>
            <a:r>
              <a:rPr lang="en-US" b="1" dirty="0" smtClean="0"/>
              <a:t>Taking </a:t>
            </a:r>
            <a:r>
              <a:rPr lang="en-US" b="1" dirty="0" err="1" smtClean="0"/>
              <a:t>EmailSender</a:t>
            </a:r>
            <a:r>
              <a:rPr lang="en-US" b="1" dirty="0" smtClean="0"/>
              <a:t> as a constructor parameter and removing the responsibility of creating the object helps reduce the coupling in the system. If the </a:t>
            </a:r>
            <a:r>
              <a:rPr lang="en-US" b="1" dirty="0" err="1" smtClean="0"/>
              <a:t>EmailSender</a:t>
            </a:r>
            <a:r>
              <a:rPr lang="en-US" b="1" dirty="0" smtClean="0"/>
              <a:t>  implementation changes so that it has another dependency, you no longer have to update </a:t>
            </a:r>
            <a:r>
              <a:rPr lang="en-US" b="1" dirty="0" err="1" smtClean="0"/>
              <a:t>UserController</a:t>
            </a:r>
            <a:r>
              <a:rPr lang="en-US" b="1" dirty="0" smtClean="0"/>
              <a:t> at the same time.</a:t>
            </a:r>
          </a:p>
          <a:p>
            <a:endParaRPr lang="en-US" dirty="0" smtClean="0"/>
          </a:p>
          <a:p>
            <a:r>
              <a:rPr lang="en-US" dirty="0" smtClean="0"/>
              <a:t>It’s common to refer to services when talking about DI containers, which is slightly unfortunate as it’s one of the most overloaded terms in software engineering! In this context, </a:t>
            </a:r>
            <a:r>
              <a:rPr lang="en-US" b="1" dirty="0" smtClean="0"/>
              <a:t>a service refers to any class or interface that the DI container creates when required</a:t>
            </a:r>
            <a:r>
              <a:rPr lang="en-US" dirty="0" smtClean="0"/>
              <a:t>.</a:t>
            </a:r>
          </a:p>
          <a:p>
            <a:endParaRPr lang="en-US" dirty="0" smtClean="0"/>
          </a:p>
          <a:p>
            <a:r>
              <a:rPr lang="en-US" dirty="0" smtClean="0"/>
              <a:t>You can inject dependencies into a service in other ways; for example, by using property injection. But constructor injection is the most common and is the only one supported out of the box in ASP.NET Core, so I’ll only be using that in this book.</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211406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Taking </a:t>
            </a:r>
            <a:r>
              <a:rPr lang="en-US" b="1" dirty="0" err="1" smtClean="0"/>
              <a:t>EmailSender</a:t>
            </a:r>
            <a:r>
              <a:rPr lang="en-US" b="1" dirty="0" smtClean="0"/>
              <a:t> as a constructor parameter and removing the responsibility of creating the object helps reduce the coupling in the system. If the </a:t>
            </a:r>
            <a:r>
              <a:rPr lang="en-US" b="1" dirty="0" err="1" smtClean="0"/>
              <a:t>EmailSender</a:t>
            </a:r>
            <a:r>
              <a:rPr lang="en-US" b="1" dirty="0" smtClean="0"/>
              <a:t>  implementation changes so that it has another dependency, you no longer have to update </a:t>
            </a:r>
            <a:r>
              <a:rPr lang="en-US" b="1" dirty="0" err="1" smtClean="0"/>
              <a:t>UserController</a:t>
            </a:r>
            <a:r>
              <a:rPr lang="en-US" b="1" dirty="0" smtClean="0"/>
              <a:t> at the same time.</a:t>
            </a:r>
          </a:p>
          <a:p>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1380146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4/12/2019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4/12/2019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err="1" smtClean="0"/>
              <a:t>ASP.Net</a:t>
            </a:r>
            <a:r>
              <a:rPr lang="en-US" sz="3200" dirty="0" smtClean="0"/>
              <a:t> Core –</a:t>
            </a:r>
            <a:r>
              <a:rPr lang="en-US" sz="3200" dirty="0"/>
              <a:t>Service </a:t>
            </a:r>
            <a:r>
              <a:rPr lang="en-US" sz="3200" dirty="0" smtClean="0"/>
              <a:t>Configuration </a:t>
            </a:r>
            <a:r>
              <a:rPr lang="en-US" sz="3200" dirty="0"/>
              <a:t>with </a:t>
            </a:r>
            <a:r>
              <a:rPr lang="en-US" sz="3200" dirty="0" smtClean="0"/>
              <a:t>Dependency </a:t>
            </a:r>
            <a:r>
              <a:rPr lang="en-US" sz="3200" dirty="0"/>
              <a:t>I</a:t>
            </a:r>
            <a:r>
              <a:rPr lang="en-US" sz="3200" dirty="0" smtClean="0"/>
              <a:t>njection</a:t>
            </a:r>
            <a:endParaRPr lang="en-US" sz="3200"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loosely coupled code</a:t>
            </a:r>
          </a:p>
        </p:txBody>
      </p:sp>
      <p:pic>
        <p:nvPicPr>
          <p:cNvPr id="4" name="Content Placeholder 3"/>
          <p:cNvPicPr>
            <a:picLocks noGrp="1" noChangeAspect="1"/>
          </p:cNvPicPr>
          <p:nvPr>
            <p:ph idx="1"/>
          </p:nvPr>
        </p:nvPicPr>
        <p:blipFill rotWithShape="1">
          <a:blip r:embed="rId3"/>
          <a:srcRect l="8014" t="11340" r="19641" b="32393"/>
          <a:stretch/>
        </p:blipFill>
        <p:spPr>
          <a:xfrm>
            <a:off x="1168400" y="2659107"/>
            <a:ext cx="5067300" cy="2216944"/>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
        <p:nvSpPr>
          <p:cNvPr id="6" name="Rectangle 5"/>
          <p:cNvSpPr/>
          <p:nvPr/>
        </p:nvSpPr>
        <p:spPr>
          <a:xfrm>
            <a:off x="1295402" y="4868466"/>
            <a:ext cx="5448300" cy="1200329"/>
          </a:xfrm>
          <a:prstGeom prst="rect">
            <a:avLst/>
          </a:prstGeom>
        </p:spPr>
        <p:txBody>
          <a:bodyPr wrap="square">
            <a:spAutoFit/>
          </a:bodyPr>
          <a:lstStyle/>
          <a:p>
            <a:r>
              <a:rPr lang="en-US" dirty="0"/>
              <a:t>public interface </a:t>
            </a:r>
            <a:r>
              <a:rPr lang="en-US" dirty="0" err="1"/>
              <a:t>IEmailSender</a:t>
            </a:r>
            <a:endParaRPr lang="en-US" dirty="0"/>
          </a:p>
          <a:p>
            <a:r>
              <a:rPr lang="en-US" dirty="0"/>
              <a:t>{</a:t>
            </a:r>
          </a:p>
          <a:p>
            <a:r>
              <a:rPr lang="en-US" dirty="0"/>
              <a:t> public void </a:t>
            </a:r>
            <a:r>
              <a:rPr lang="en-US" dirty="0" err="1"/>
              <a:t>SendEmail</a:t>
            </a:r>
            <a:r>
              <a:rPr lang="en-US" dirty="0"/>
              <a:t>(string username);</a:t>
            </a:r>
          </a:p>
          <a:p>
            <a:r>
              <a:rPr lang="en-US" dirty="0"/>
              <a:t>}</a:t>
            </a:r>
          </a:p>
        </p:txBody>
      </p:sp>
      <p:pic>
        <p:nvPicPr>
          <p:cNvPr id="7" name="Picture 6"/>
          <p:cNvPicPr>
            <a:picLocks noChangeAspect="1"/>
          </p:cNvPicPr>
          <p:nvPr/>
        </p:nvPicPr>
        <p:blipFill rotWithShape="1">
          <a:blip r:embed="rId4"/>
          <a:srcRect l="21979" t="19260" r="19167" b="51111"/>
          <a:stretch/>
        </p:blipFill>
        <p:spPr>
          <a:xfrm>
            <a:off x="6235700" y="3183043"/>
            <a:ext cx="4889500" cy="1384637"/>
          </a:xfrm>
          <a:prstGeom prst="rect">
            <a:avLst/>
          </a:prstGeom>
        </p:spPr>
      </p:pic>
      <p:pic>
        <p:nvPicPr>
          <p:cNvPr id="8" name="Picture 7"/>
          <p:cNvPicPr>
            <a:picLocks noChangeAspect="1"/>
          </p:cNvPicPr>
          <p:nvPr/>
        </p:nvPicPr>
        <p:blipFill rotWithShape="1">
          <a:blip r:embed="rId4"/>
          <a:srcRect l="19271" t="68333" r="18125" b="10186"/>
          <a:stretch/>
        </p:blipFill>
        <p:spPr>
          <a:xfrm>
            <a:off x="6238329" y="4305936"/>
            <a:ext cx="4886871" cy="943223"/>
          </a:xfrm>
          <a:prstGeom prst="rect">
            <a:avLst/>
          </a:prstGeom>
        </p:spPr>
      </p:pic>
      <p:sp>
        <p:nvSpPr>
          <p:cNvPr id="9" name="Rectangle 8"/>
          <p:cNvSpPr/>
          <p:nvPr/>
        </p:nvSpPr>
        <p:spPr>
          <a:xfrm>
            <a:off x="6743702" y="5249159"/>
            <a:ext cx="4857746" cy="923330"/>
          </a:xfrm>
          <a:prstGeom prst="rect">
            <a:avLst/>
          </a:prstGeom>
        </p:spPr>
        <p:txBody>
          <a:bodyPr wrap="square">
            <a:spAutoFit/>
          </a:bodyPr>
          <a:lstStyle/>
          <a:p>
            <a:pPr algn="just"/>
            <a:r>
              <a:rPr lang="en-US" dirty="0">
                <a:solidFill>
                  <a:srgbClr val="FF0000"/>
                </a:solidFill>
              </a:rPr>
              <a:t>That would allow you to use a </a:t>
            </a:r>
            <a:r>
              <a:rPr lang="en-US" dirty="0" smtClean="0">
                <a:solidFill>
                  <a:srgbClr val="FF0000"/>
                </a:solidFill>
              </a:rPr>
              <a:t>different implementation </a:t>
            </a:r>
            <a:r>
              <a:rPr lang="en-US" dirty="0">
                <a:solidFill>
                  <a:srgbClr val="FF0000"/>
                </a:solidFill>
              </a:rPr>
              <a:t>during unit tests, a </a:t>
            </a:r>
            <a:r>
              <a:rPr lang="en-US" b="1" dirty="0" err="1">
                <a:solidFill>
                  <a:srgbClr val="FF0000"/>
                </a:solidFill>
              </a:rPr>
              <a:t>DummyEmailSender</a:t>
            </a:r>
            <a:r>
              <a:rPr lang="en-US" dirty="0">
                <a:solidFill>
                  <a:srgbClr val="FF0000"/>
                </a:solidFill>
              </a:rPr>
              <a:t> for example.</a:t>
            </a:r>
          </a:p>
        </p:txBody>
      </p:sp>
    </p:spTree>
    <p:extLst>
      <p:ext uri="{BB962C8B-B14F-4D97-AF65-F5344CB8AC3E}">
        <p14:creationId xmlns:p14="http://schemas.microsoft.com/office/powerpoint/2010/main" val="3562823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Registration	</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You register services with a DI container so that it knows </a:t>
            </a:r>
            <a:r>
              <a:rPr lang="en-US" dirty="0" smtClean="0"/>
              <a:t>which implementation </a:t>
            </a:r>
            <a:r>
              <a:rPr lang="en-US" dirty="0"/>
              <a:t>to use for each requested service. </a:t>
            </a:r>
            <a:endParaRPr lang="en-US" dirty="0" smtClean="0"/>
          </a:p>
          <a:p>
            <a:pPr algn="just">
              <a:buFont typeface="Wingdings" panose="05000000000000000000" pitchFamily="2" charset="2"/>
              <a:buChar char="Ø"/>
            </a:pPr>
            <a:r>
              <a:rPr lang="en-US" dirty="0" smtClean="0"/>
              <a:t>This </a:t>
            </a:r>
            <a:r>
              <a:rPr lang="en-US" dirty="0"/>
              <a:t>typically takes </a:t>
            </a:r>
            <a:r>
              <a:rPr lang="en-US" dirty="0" smtClean="0"/>
              <a:t>the form </a:t>
            </a:r>
            <a:r>
              <a:rPr lang="en-US" dirty="0"/>
              <a:t>of, “</a:t>
            </a:r>
            <a:r>
              <a:rPr lang="en-US" b="1" dirty="0"/>
              <a:t>for interface X, use implementation Y</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187498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in ASP.NET Core</a:t>
            </a:r>
          </a:p>
        </p:txBody>
      </p:sp>
      <p:sp>
        <p:nvSpPr>
          <p:cNvPr id="3" name="Content Placeholder 2"/>
          <p:cNvSpPr>
            <a:spLocks noGrp="1"/>
          </p:cNvSpPr>
          <p:nvPr>
            <p:ph idx="1"/>
          </p:nvPr>
        </p:nvSpPr>
        <p:spPr>
          <a:xfrm>
            <a:off x="6463431" y="2709328"/>
            <a:ext cx="4699870" cy="3318936"/>
          </a:xfrm>
        </p:spPr>
        <p:txBody>
          <a:bodyPr>
            <a:normAutofit/>
          </a:bodyPr>
          <a:lstStyle/>
          <a:p>
            <a:pPr algn="just">
              <a:buFont typeface="Wingdings" panose="05000000000000000000" pitchFamily="2" charset="2"/>
              <a:buChar char="Ø"/>
            </a:pPr>
            <a:r>
              <a:rPr lang="en-US" sz="2000" dirty="0" smtClean="0"/>
              <a:t>ASP.NET </a:t>
            </a:r>
            <a:r>
              <a:rPr lang="en-US" sz="2000" dirty="0"/>
              <a:t>Core includes a simple DI container that all the </a:t>
            </a:r>
            <a:r>
              <a:rPr lang="en-US" sz="2000" b="1" dirty="0"/>
              <a:t>framework </a:t>
            </a:r>
            <a:r>
              <a:rPr lang="en-US" sz="2000" b="1" dirty="0" smtClean="0"/>
              <a:t>librarie</a:t>
            </a:r>
            <a:r>
              <a:rPr lang="en-US" sz="2000" dirty="0" smtClean="0"/>
              <a:t>s use </a:t>
            </a:r>
            <a:r>
              <a:rPr lang="en-US" sz="2000" dirty="0"/>
              <a:t>to </a:t>
            </a:r>
            <a:r>
              <a:rPr lang="en-US" sz="2000" b="1" dirty="0"/>
              <a:t>register</a:t>
            </a:r>
            <a:r>
              <a:rPr lang="en-US" sz="2000" dirty="0"/>
              <a:t> themselves and their dependencies</a:t>
            </a:r>
            <a:r>
              <a:rPr lang="en-US" sz="2000" dirty="0" smtClean="0"/>
              <a:t>.</a:t>
            </a:r>
          </a:p>
          <a:p>
            <a:pPr algn="just">
              <a:buFont typeface="Wingdings" panose="05000000000000000000" pitchFamily="2" charset="2"/>
              <a:buChar char="Ø"/>
            </a:pPr>
            <a:r>
              <a:rPr lang="en-US" sz="2000" dirty="0"/>
              <a:t>The DI container is built into the ASP.NET Core hosting </a:t>
            </a:r>
            <a:r>
              <a:rPr lang="en-US" sz="2000" dirty="0" smtClean="0"/>
              <a:t>model.</a:t>
            </a:r>
          </a:p>
          <a:p>
            <a:pPr lvl="1" algn="just">
              <a:buFont typeface="Wingdings" panose="05000000000000000000" pitchFamily="2" charset="2"/>
              <a:buChar char="Ø"/>
            </a:pPr>
            <a:r>
              <a:rPr lang="en-US" sz="1600" b="1" dirty="0" smtClean="0"/>
              <a:t>pulls </a:t>
            </a:r>
            <a:r>
              <a:rPr lang="en-US" sz="1600" b="1" dirty="0"/>
              <a:t>dependencies </a:t>
            </a:r>
            <a:r>
              <a:rPr lang="en-US" sz="1600" dirty="0"/>
              <a:t>from the DI container when they’re needed. </a:t>
            </a:r>
          </a:p>
        </p:txBody>
      </p:sp>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pic>
        <p:nvPicPr>
          <p:cNvPr id="4" name="Picture 3"/>
          <p:cNvPicPr>
            <a:picLocks noChangeAspect="1"/>
          </p:cNvPicPr>
          <p:nvPr/>
        </p:nvPicPr>
        <p:blipFill rotWithShape="1">
          <a:blip r:embed="rId3"/>
          <a:srcRect l="20625" t="13148" r="22500" b="9815"/>
          <a:stretch/>
        </p:blipFill>
        <p:spPr>
          <a:xfrm>
            <a:off x="1798750" y="2514600"/>
            <a:ext cx="4533900" cy="3454400"/>
          </a:xfrm>
          <a:prstGeom prst="rect">
            <a:avLst/>
          </a:prstGeom>
        </p:spPr>
      </p:pic>
    </p:spTree>
    <p:extLst>
      <p:ext uri="{BB962C8B-B14F-4D97-AF65-F5344CB8AC3E}">
        <p14:creationId xmlns:p14="http://schemas.microsoft.com/office/powerpoint/2010/main" val="1018907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865288" cy="1303867"/>
          </a:xfrm>
        </p:spPr>
        <p:txBody>
          <a:bodyPr>
            <a:normAutofit/>
          </a:bodyPr>
          <a:lstStyle/>
          <a:p>
            <a:r>
              <a:rPr lang="en-US" sz="3200" dirty="0" smtClean="0"/>
              <a:t>Adding </a:t>
            </a:r>
            <a:r>
              <a:rPr lang="en-US" sz="3200" dirty="0"/>
              <a:t>ASP.NET Core framework services to the container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The dependency injection container is set up in the </a:t>
            </a:r>
            <a:r>
              <a:rPr lang="en-US" b="1" dirty="0" err="1"/>
              <a:t>ConfigureServices</a:t>
            </a:r>
            <a:r>
              <a:rPr lang="en-US" dirty="0"/>
              <a:t> method of your Startup class in </a:t>
            </a:r>
            <a:r>
              <a:rPr lang="en-US" b="1" dirty="0" err="1"/>
              <a:t>Startup.cs</a:t>
            </a:r>
            <a:r>
              <a:rPr lang="en-US" dirty="0"/>
              <a:t>. </a:t>
            </a:r>
            <a:endParaRPr lang="en-US" dirty="0" smtClean="0"/>
          </a:p>
          <a:p>
            <a:pPr algn="just">
              <a:buFont typeface="Wingdings" panose="05000000000000000000" pitchFamily="2" charset="2"/>
              <a:buChar char="Ø"/>
            </a:pPr>
            <a:r>
              <a:rPr lang="en-US" dirty="0"/>
              <a:t>By </a:t>
            </a:r>
            <a:r>
              <a:rPr lang="en-US" b="1" dirty="0"/>
              <a:t>convention</a:t>
            </a:r>
            <a:r>
              <a:rPr lang="en-US" dirty="0"/>
              <a:t>, each library that has necessary services should expose an </a:t>
            </a:r>
            <a:r>
              <a:rPr lang="en-US" b="1" dirty="0"/>
              <a:t>Add</a:t>
            </a:r>
            <a:r>
              <a:rPr lang="en-US" b="1" dirty="0" smtClean="0"/>
              <a:t>*( ) </a:t>
            </a:r>
            <a:r>
              <a:rPr lang="en-US" b="1" dirty="0"/>
              <a:t>extension method </a:t>
            </a:r>
            <a:r>
              <a:rPr lang="en-US" dirty="0"/>
              <a:t>that you can call in </a:t>
            </a:r>
            <a:r>
              <a:rPr lang="en-US" dirty="0" err="1"/>
              <a:t>ConfigureServices</a:t>
            </a:r>
            <a:r>
              <a:rPr lang="en-US" dirty="0"/>
              <a:t>.</a:t>
            </a:r>
            <a:endParaRPr lang="en-US" dirty="0" smtClean="0"/>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pic>
        <p:nvPicPr>
          <p:cNvPr id="4" name="Picture 3"/>
          <p:cNvPicPr>
            <a:picLocks noChangeAspect="1"/>
          </p:cNvPicPr>
          <p:nvPr/>
        </p:nvPicPr>
        <p:blipFill rotWithShape="1">
          <a:blip r:embed="rId3"/>
          <a:srcRect l="19792" t="41298" r="18958" b="37221"/>
          <a:stretch/>
        </p:blipFill>
        <p:spPr>
          <a:xfrm>
            <a:off x="2362199" y="4402668"/>
            <a:ext cx="7467600" cy="1473200"/>
          </a:xfrm>
          <a:prstGeom prst="rect">
            <a:avLst/>
          </a:prstGeom>
        </p:spPr>
      </p:pic>
    </p:spTree>
    <p:extLst>
      <p:ext uri="{BB962C8B-B14F-4D97-AF65-F5344CB8AC3E}">
        <p14:creationId xmlns:p14="http://schemas.microsoft.com/office/powerpoint/2010/main" val="28521551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Service Not added</a:t>
            </a:r>
            <a:endParaRPr lang="en-US" dirty="0"/>
          </a:p>
        </p:txBody>
      </p:sp>
      <p:pic>
        <p:nvPicPr>
          <p:cNvPr id="4" name="Content Placeholder 3"/>
          <p:cNvPicPr>
            <a:picLocks noGrp="1" noChangeAspect="1"/>
          </p:cNvPicPr>
          <p:nvPr>
            <p:ph idx="1"/>
          </p:nvPr>
        </p:nvPicPr>
        <p:blipFill rotWithShape="1">
          <a:blip r:embed="rId3"/>
          <a:srcRect l="14043" t="42344" r="19210" b="12105"/>
          <a:stretch/>
        </p:blipFill>
        <p:spPr>
          <a:xfrm>
            <a:off x="2375539" y="2514600"/>
            <a:ext cx="8105589" cy="31115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737924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Options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smtClean="0"/>
              <a:t>Some </a:t>
            </a:r>
            <a:r>
              <a:rPr lang="en-US" sz="2000" dirty="0"/>
              <a:t>of the Add</a:t>
            </a:r>
            <a:r>
              <a:rPr lang="en-US" sz="2000" dirty="0" smtClean="0"/>
              <a:t>*( ) </a:t>
            </a:r>
            <a:r>
              <a:rPr lang="en-US" sz="2000" dirty="0"/>
              <a:t>extension methods allow you to </a:t>
            </a:r>
            <a:r>
              <a:rPr lang="en-US" sz="2000" b="1" dirty="0" smtClean="0"/>
              <a:t>specify additional </a:t>
            </a:r>
            <a:r>
              <a:rPr lang="en-US" sz="2000" b="1" dirty="0"/>
              <a:t>options </a:t>
            </a:r>
            <a:r>
              <a:rPr lang="en-US" sz="2000" dirty="0"/>
              <a:t>when you call them, often by way of a </a:t>
            </a:r>
            <a:r>
              <a:rPr lang="en-US" sz="2000" b="1" dirty="0"/>
              <a:t>lambda expression</a:t>
            </a:r>
            <a:r>
              <a:rPr lang="en-US" sz="2000"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pic>
        <p:nvPicPr>
          <p:cNvPr id="4" name="Picture 3"/>
          <p:cNvPicPr>
            <a:picLocks noChangeAspect="1"/>
          </p:cNvPicPr>
          <p:nvPr/>
        </p:nvPicPr>
        <p:blipFill rotWithShape="1">
          <a:blip r:embed="rId3"/>
          <a:srcRect l="21354" t="18519" r="17604" b="23519"/>
          <a:stretch/>
        </p:blipFill>
        <p:spPr>
          <a:xfrm>
            <a:off x="3892722" y="3303332"/>
            <a:ext cx="4990676" cy="2665668"/>
          </a:xfrm>
          <a:prstGeom prst="rect">
            <a:avLst/>
          </a:prstGeom>
        </p:spPr>
      </p:pic>
    </p:spTree>
    <p:extLst>
      <p:ext uri="{BB962C8B-B14F-4D97-AF65-F5344CB8AC3E}">
        <p14:creationId xmlns:p14="http://schemas.microsoft.com/office/powerpoint/2010/main" val="1342325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Exception if Service not registered </a:t>
            </a:r>
            <a:endParaRPr lang="en-US" dirty="0"/>
          </a:p>
        </p:txBody>
      </p:sp>
      <p:pic>
        <p:nvPicPr>
          <p:cNvPr id="4" name="Content Placeholder 3"/>
          <p:cNvPicPr>
            <a:picLocks noGrp="1" noChangeAspect="1"/>
          </p:cNvPicPr>
          <p:nvPr>
            <p:ph idx="1"/>
          </p:nvPr>
        </p:nvPicPr>
        <p:blipFill rotWithShape="1">
          <a:blip r:embed="rId3"/>
          <a:srcRect l="22656" t="12488" r="24378" b="28564"/>
          <a:stretch/>
        </p:blipFill>
        <p:spPr>
          <a:xfrm>
            <a:off x="3417866" y="2555310"/>
            <a:ext cx="5453038" cy="341369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63054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Registering your own services with the container</a:t>
            </a:r>
          </a:p>
        </p:txBody>
      </p:sp>
      <p:pic>
        <p:nvPicPr>
          <p:cNvPr id="4" name="Content Placeholder 3"/>
          <p:cNvPicPr>
            <a:picLocks noGrp="1" noChangeAspect="1"/>
          </p:cNvPicPr>
          <p:nvPr>
            <p:ph idx="1"/>
          </p:nvPr>
        </p:nvPicPr>
        <p:blipFill rotWithShape="1">
          <a:blip r:embed="rId3"/>
          <a:srcRect l="15981" t="33541" r="19641" b="14089"/>
          <a:stretch/>
        </p:blipFill>
        <p:spPr>
          <a:xfrm>
            <a:off x="2277081" y="2537536"/>
            <a:ext cx="7832119" cy="3583864"/>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24788934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Information provided by the registration methods</a:t>
            </a:r>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b="1" dirty="0" smtClean="0"/>
              <a:t>Service </a:t>
            </a:r>
            <a:r>
              <a:rPr lang="en-US" b="1" dirty="0"/>
              <a:t>type—</a:t>
            </a:r>
            <a:r>
              <a:rPr lang="en-US" b="1" dirty="0" err="1"/>
              <a:t>TService</a:t>
            </a:r>
            <a:r>
              <a:rPr lang="en-US" dirty="0"/>
              <a:t>. What </a:t>
            </a:r>
            <a:r>
              <a:rPr lang="en-US" b="1" dirty="0"/>
              <a:t>class or interface </a:t>
            </a:r>
            <a:r>
              <a:rPr lang="en-US" dirty="0"/>
              <a:t>will be requested as a dependency. </a:t>
            </a:r>
            <a:endParaRPr lang="en-US" dirty="0" smtClean="0"/>
          </a:p>
          <a:p>
            <a:pPr lvl="1" algn="just">
              <a:buFont typeface="Wingdings" panose="05000000000000000000" pitchFamily="2" charset="2"/>
              <a:buChar char="Ø"/>
            </a:pPr>
            <a:r>
              <a:rPr lang="en-US" dirty="0" smtClean="0"/>
              <a:t>Often </a:t>
            </a:r>
            <a:r>
              <a:rPr lang="en-US" dirty="0"/>
              <a:t>an interface, such as </a:t>
            </a:r>
            <a:r>
              <a:rPr lang="en-US" dirty="0" err="1"/>
              <a:t>IEmailSender</a:t>
            </a:r>
            <a:r>
              <a:rPr lang="en-US" dirty="0"/>
              <a:t>, but sometimes a </a:t>
            </a:r>
            <a:r>
              <a:rPr lang="en-US" dirty="0" smtClean="0"/>
              <a:t>concrete type</a:t>
            </a:r>
            <a:r>
              <a:rPr lang="en-US" dirty="0"/>
              <a:t>, such as </a:t>
            </a:r>
            <a:r>
              <a:rPr lang="en-US" dirty="0" err="1"/>
              <a:t>NetworkClient</a:t>
            </a:r>
            <a:r>
              <a:rPr lang="en-US" dirty="0"/>
              <a:t> or </a:t>
            </a:r>
            <a:r>
              <a:rPr lang="en-US" dirty="0" err="1"/>
              <a:t>MessageFactory</a:t>
            </a:r>
            <a:r>
              <a:rPr lang="en-US" dirty="0"/>
              <a:t>.</a:t>
            </a:r>
          </a:p>
          <a:p>
            <a:pPr algn="just">
              <a:buFont typeface="Wingdings" panose="05000000000000000000" pitchFamily="2" charset="2"/>
              <a:buChar char="Ø"/>
            </a:pPr>
            <a:r>
              <a:rPr lang="en-US" b="1" dirty="0" smtClean="0"/>
              <a:t>Implementation </a:t>
            </a:r>
            <a:r>
              <a:rPr lang="en-US" b="1" dirty="0"/>
              <a:t>type—</a:t>
            </a:r>
            <a:r>
              <a:rPr lang="en-US" b="1" dirty="0" err="1"/>
              <a:t>TService</a:t>
            </a:r>
            <a:r>
              <a:rPr lang="en-US" b="1" dirty="0"/>
              <a:t> or </a:t>
            </a:r>
            <a:r>
              <a:rPr lang="en-US" b="1" dirty="0" err="1"/>
              <a:t>TImplementation</a:t>
            </a:r>
            <a:r>
              <a:rPr lang="en-US" dirty="0"/>
              <a:t>. The class the </a:t>
            </a:r>
            <a:r>
              <a:rPr lang="en-US" dirty="0" smtClean="0"/>
              <a:t>container should </a:t>
            </a:r>
            <a:r>
              <a:rPr lang="en-US" dirty="0"/>
              <a:t>create to fulfill the dependency. </a:t>
            </a:r>
            <a:endParaRPr lang="en-US" dirty="0" smtClean="0"/>
          </a:p>
          <a:p>
            <a:pPr lvl="1" algn="just">
              <a:buFont typeface="Wingdings" panose="05000000000000000000" pitchFamily="2" charset="2"/>
              <a:buChar char="Ø"/>
            </a:pPr>
            <a:r>
              <a:rPr lang="en-US" dirty="0" smtClean="0"/>
              <a:t>Must </a:t>
            </a:r>
            <a:r>
              <a:rPr lang="en-US" dirty="0"/>
              <a:t>be a concrete type, such </a:t>
            </a:r>
            <a:r>
              <a:rPr lang="en-US" dirty="0" smtClean="0"/>
              <a:t>as </a:t>
            </a:r>
            <a:r>
              <a:rPr lang="en-US" dirty="0" err="1" smtClean="0"/>
              <a:t>EmailSender</a:t>
            </a:r>
            <a:r>
              <a:rPr lang="en-US" dirty="0"/>
              <a:t>. May be the same as the service type, as for </a:t>
            </a:r>
            <a:r>
              <a:rPr lang="en-US" dirty="0" err="1"/>
              <a:t>NetworkClient</a:t>
            </a:r>
            <a:r>
              <a:rPr lang="en-US" dirty="0"/>
              <a:t> </a:t>
            </a:r>
            <a:r>
              <a:rPr lang="en-US" dirty="0" smtClean="0"/>
              <a:t>and </a:t>
            </a:r>
            <a:r>
              <a:rPr lang="en-US" dirty="0" err="1" smtClean="0"/>
              <a:t>MessageFactory</a:t>
            </a:r>
            <a:r>
              <a:rPr lang="en-US" dirty="0"/>
              <a:t>.</a:t>
            </a:r>
          </a:p>
          <a:p>
            <a:pPr algn="just">
              <a:buFont typeface="Wingdings" panose="05000000000000000000" pitchFamily="2" charset="2"/>
              <a:buChar char="Ø"/>
            </a:pPr>
            <a:r>
              <a:rPr lang="en-US" b="1" dirty="0" smtClean="0"/>
              <a:t>Lifetime—Transient</a:t>
            </a:r>
            <a:r>
              <a:rPr lang="en-US" b="1" dirty="0"/>
              <a:t>, Singleton, or Scoped</a:t>
            </a:r>
            <a:r>
              <a:rPr lang="en-US" dirty="0"/>
              <a:t>. How long an instance of the </a:t>
            </a:r>
            <a:r>
              <a:rPr lang="en-US" dirty="0" smtClean="0"/>
              <a:t>service should </a:t>
            </a:r>
            <a:r>
              <a:rPr lang="en-US" dirty="0"/>
              <a:t>be used for.</a:t>
            </a:r>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4044656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22872" t="19378" r="24593" b="48469"/>
          <a:stretch/>
        </p:blipFill>
        <p:spPr>
          <a:xfrm>
            <a:off x="2527299" y="2532354"/>
            <a:ext cx="7030469" cy="236137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pic>
        <p:nvPicPr>
          <p:cNvPr id="6" name="Picture 5"/>
          <p:cNvPicPr>
            <a:picLocks noChangeAspect="1"/>
          </p:cNvPicPr>
          <p:nvPr/>
        </p:nvPicPr>
        <p:blipFill rotWithShape="1">
          <a:blip r:embed="rId3"/>
          <a:srcRect l="25729" t="71099" r="33333" b="13519"/>
          <a:stretch/>
        </p:blipFill>
        <p:spPr>
          <a:xfrm>
            <a:off x="2527298" y="4305300"/>
            <a:ext cx="7030470" cy="1485900"/>
          </a:xfrm>
          <a:prstGeom prst="rect">
            <a:avLst/>
          </a:prstGeom>
        </p:spPr>
      </p:pic>
    </p:spTree>
    <p:extLst>
      <p:ext uri="{BB962C8B-B14F-4D97-AF65-F5344CB8AC3E}">
        <p14:creationId xmlns:p14="http://schemas.microsoft.com/office/powerpoint/2010/main" val="1493549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benefits of dependency injection</a:t>
            </a:r>
          </a:p>
        </p:txBody>
      </p:sp>
      <p:pic>
        <p:nvPicPr>
          <p:cNvPr id="4" name="Content Placeholder 3"/>
          <p:cNvPicPr>
            <a:picLocks noGrp="1" noChangeAspect="1"/>
          </p:cNvPicPr>
          <p:nvPr>
            <p:ph idx="1"/>
          </p:nvPr>
        </p:nvPicPr>
        <p:blipFill rotWithShape="1">
          <a:blip r:embed="rId3"/>
          <a:srcRect l="18564" t="32392" r="11244" b="27416"/>
          <a:stretch/>
        </p:blipFill>
        <p:spPr>
          <a:xfrm>
            <a:off x="1295402" y="2603500"/>
            <a:ext cx="5244251" cy="168909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pic>
        <p:nvPicPr>
          <p:cNvPr id="6" name="Picture 5"/>
          <p:cNvPicPr>
            <a:picLocks noChangeAspect="1"/>
          </p:cNvPicPr>
          <p:nvPr/>
        </p:nvPicPr>
        <p:blipFill rotWithShape="1">
          <a:blip r:embed="rId4"/>
          <a:srcRect l="18438" t="52593" r="30937" b="18888"/>
          <a:stretch/>
        </p:blipFill>
        <p:spPr>
          <a:xfrm>
            <a:off x="6375400" y="3852260"/>
            <a:ext cx="4783249" cy="1515680"/>
          </a:xfrm>
          <a:prstGeom prst="rect">
            <a:avLst/>
          </a:prstGeom>
        </p:spPr>
      </p:pic>
      <p:sp>
        <p:nvSpPr>
          <p:cNvPr id="7" name="Rectangle 6"/>
          <p:cNvSpPr/>
          <p:nvPr/>
        </p:nvSpPr>
        <p:spPr>
          <a:xfrm>
            <a:off x="1651000" y="5462369"/>
            <a:ext cx="9448800" cy="646331"/>
          </a:xfrm>
          <a:prstGeom prst="rect">
            <a:avLst/>
          </a:prstGeom>
        </p:spPr>
        <p:txBody>
          <a:bodyPr wrap="square">
            <a:spAutoFit/>
          </a:bodyPr>
          <a:lstStyle/>
          <a:p>
            <a:r>
              <a:rPr lang="en-US" dirty="0" smtClean="0"/>
              <a:t>But </a:t>
            </a:r>
            <a:r>
              <a:rPr lang="en-US" dirty="0"/>
              <a:t>what if you later update your implementation </a:t>
            </a:r>
            <a:r>
              <a:rPr lang="en-US" dirty="0" smtClean="0"/>
              <a:t>of </a:t>
            </a:r>
            <a:r>
              <a:rPr lang="en-US" b="1" dirty="0" err="1" smtClean="0"/>
              <a:t>EmailSender</a:t>
            </a:r>
            <a:r>
              <a:rPr lang="en-US" dirty="0" smtClean="0"/>
              <a:t> </a:t>
            </a:r>
            <a:r>
              <a:rPr lang="en-US" dirty="0"/>
              <a:t>so that it doesn’t implement the </a:t>
            </a:r>
            <a:r>
              <a:rPr lang="en-US" b="1" dirty="0">
                <a:solidFill>
                  <a:srgbClr val="FF0000"/>
                </a:solidFill>
              </a:rPr>
              <a:t>whole</a:t>
            </a:r>
            <a:r>
              <a:rPr lang="en-US" dirty="0"/>
              <a:t> email-sending logic itself? </a:t>
            </a:r>
          </a:p>
        </p:txBody>
      </p:sp>
    </p:spTree>
    <p:extLst>
      <p:ext uri="{BB962C8B-B14F-4D97-AF65-F5344CB8AC3E}">
        <p14:creationId xmlns:p14="http://schemas.microsoft.com/office/powerpoint/2010/main" val="1687595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Registering </a:t>
            </a:r>
            <a:r>
              <a:rPr lang="en-US" dirty="0" smtClean="0"/>
              <a:t>Services Assumptions</a:t>
            </a:r>
            <a:endParaRPr lang="en-US" dirty="0"/>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dirty="0"/>
              <a:t> The preceding </a:t>
            </a:r>
            <a:r>
              <a:rPr lang="en-US" b="1" dirty="0"/>
              <a:t>Add* </a:t>
            </a:r>
            <a:r>
              <a:rPr lang="en-US" dirty="0"/>
              <a:t>methods use </a:t>
            </a:r>
            <a:r>
              <a:rPr lang="en-US" b="1" dirty="0"/>
              <a:t>generics</a:t>
            </a:r>
            <a:r>
              <a:rPr lang="en-US" dirty="0"/>
              <a:t> to specify </a:t>
            </a:r>
            <a:r>
              <a:rPr lang="en-US" dirty="0" smtClean="0"/>
              <a:t>the Type </a:t>
            </a:r>
            <a:r>
              <a:rPr lang="en-US" dirty="0"/>
              <a:t>of the class to </a:t>
            </a:r>
            <a:r>
              <a:rPr lang="en-US" dirty="0" smtClean="0"/>
              <a:t>register.</a:t>
            </a:r>
          </a:p>
          <a:p>
            <a:pPr algn="just">
              <a:buFont typeface="Wingdings" panose="05000000000000000000" pitchFamily="2" charset="2"/>
              <a:buChar char="Ø"/>
            </a:pPr>
            <a:r>
              <a:rPr lang="en-US" dirty="0" smtClean="0"/>
              <a:t>They </a:t>
            </a:r>
            <a:r>
              <a:rPr lang="en-US" b="1" dirty="0"/>
              <a:t>don’t give any indication</a:t>
            </a:r>
            <a:r>
              <a:rPr lang="en-US" dirty="0"/>
              <a:t> of </a:t>
            </a:r>
            <a:r>
              <a:rPr lang="en-US" dirty="0">
                <a:solidFill>
                  <a:srgbClr val="FF0000"/>
                </a:solidFill>
              </a:rPr>
              <a:t>how to construct </a:t>
            </a:r>
            <a:r>
              <a:rPr lang="en-US" dirty="0"/>
              <a:t>an instance of that type</a:t>
            </a:r>
            <a:r>
              <a:rPr lang="en-US" dirty="0" smtClean="0"/>
              <a:t>.</a:t>
            </a:r>
          </a:p>
          <a:p>
            <a:pPr algn="just">
              <a:buFont typeface="Wingdings" panose="05000000000000000000" pitchFamily="2" charset="2"/>
              <a:buChar char="Ø"/>
            </a:pPr>
            <a:r>
              <a:rPr lang="en-US" dirty="0" smtClean="0"/>
              <a:t> </a:t>
            </a:r>
            <a:r>
              <a:rPr lang="en-US" dirty="0"/>
              <a:t>Instead, the container makes a number of </a:t>
            </a:r>
            <a:r>
              <a:rPr lang="en-US" b="1" dirty="0"/>
              <a:t>assumptions</a:t>
            </a:r>
            <a:r>
              <a:rPr lang="en-US" dirty="0"/>
              <a:t> that you have to adhere to: </a:t>
            </a:r>
            <a:endParaRPr lang="en-US" dirty="0" smtClean="0"/>
          </a:p>
          <a:p>
            <a:pPr lvl="1" algn="just">
              <a:buFont typeface="Wingdings" panose="05000000000000000000" pitchFamily="2" charset="2"/>
              <a:buChar char="Ø"/>
            </a:pPr>
            <a:r>
              <a:rPr lang="en-US" dirty="0" smtClean="0"/>
              <a:t> </a:t>
            </a:r>
            <a:r>
              <a:rPr lang="en-US" dirty="0"/>
              <a:t>The class must be a </a:t>
            </a:r>
            <a:r>
              <a:rPr lang="en-US" b="1" dirty="0"/>
              <a:t>concrete</a:t>
            </a:r>
            <a:r>
              <a:rPr lang="en-US" dirty="0"/>
              <a:t> type. </a:t>
            </a:r>
            <a:endParaRPr lang="en-US" dirty="0" smtClean="0"/>
          </a:p>
          <a:p>
            <a:pPr lvl="1" algn="just">
              <a:buFont typeface="Wingdings" panose="05000000000000000000" pitchFamily="2" charset="2"/>
              <a:buChar char="Ø"/>
            </a:pPr>
            <a:r>
              <a:rPr lang="en-US" dirty="0" smtClean="0"/>
              <a:t>The </a:t>
            </a:r>
            <a:r>
              <a:rPr lang="en-US" dirty="0"/>
              <a:t>class must have </a:t>
            </a:r>
            <a:r>
              <a:rPr lang="en-US" b="1" dirty="0"/>
              <a:t>only a single </a:t>
            </a:r>
            <a:r>
              <a:rPr lang="en-US" dirty="0"/>
              <a:t>“valid” constructor that the container can use. </a:t>
            </a:r>
            <a:endParaRPr lang="en-US" dirty="0" smtClean="0"/>
          </a:p>
          <a:p>
            <a:pPr lvl="1" algn="just">
              <a:buFont typeface="Wingdings" panose="05000000000000000000" pitchFamily="2" charset="2"/>
              <a:buChar char="Ø"/>
            </a:pPr>
            <a:r>
              <a:rPr lang="en-US" dirty="0" smtClean="0"/>
              <a:t>For </a:t>
            </a:r>
            <a:r>
              <a:rPr lang="en-US" dirty="0"/>
              <a:t>a constructor to be “valid,” all </a:t>
            </a:r>
            <a:r>
              <a:rPr lang="en-US" b="1" dirty="0"/>
              <a:t>constructor arguments must be registered </a:t>
            </a:r>
            <a:r>
              <a:rPr lang="en-US" dirty="0"/>
              <a:t>with the container, or must be an argument with a default value.</a:t>
            </a:r>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4170032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Registering services using </a:t>
            </a:r>
            <a:r>
              <a:rPr lang="en-US" dirty="0" smtClean="0"/>
              <a:t>objects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err="1"/>
              <a:t>NetworkClient</a:t>
            </a:r>
            <a:r>
              <a:rPr lang="en-US" dirty="0"/>
              <a:t> depends on </a:t>
            </a:r>
            <a:r>
              <a:rPr lang="en-US" dirty="0" err="1" smtClean="0"/>
              <a:t>EmailServerSettings</a:t>
            </a:r>
            <a:r>
              <a:rPr lang="en-US" dirty="0" smtClean="0"/>
              <a:t>.</a:t>
            </a:r>
            <a:endParaRPr lang="en-US" dirty="0"/>
          </a:p>
          <a:p>
            <a:pPr algn="just">
              <a:buFont typeface="Wingdings" panose="05000000000000000000" pitchFamily="2" charset="2"/>
              <a:buChar char="Ø"/>
            </a:pPr>
            <a:r>
              <a:rPr lang="en-US" sz="2000" dirty="0" smtClean="0"/>
              <a:t>The </a:t>
            </a:r>
            <a:r>
              <a:rPr lang="en-US" sz="2000" b="1" dirty="0" err="1"/>
              <a:t>EmailServerSettings</a:t>
            </a:r>
            <a:r>
              <a:rPr lang="en-US" sz="2000" dirty="0"/>
              <a:t> class </a:t>
            </a:r>
            <a:r>
              <a:rPr lang="en-US" sz="2000" b="1" dirty="0"/>
              <a:t>doesn’t meet </a:t>
            </a:r>
            <a:r>
              <a:rPr lang="en-US" sz="2000" b="1" dirty="0" smtClean="0"/>
              <a:t>the </a:t>
            </a:r>
            <a:r>
              <a:rPr lang="en-US" sz="2000" b="1" dirty="0"/>
              <a:t>requirements</a:t>
            </a:r>
            <a:r>
              <a:rPr lang="en-US" sz="2000" dirty="0"/>
              <a:t>, as it requires you to provide a host and port in the constructor, which are strings without default </a:t>
            </a:r>
            <a:r>
              <a:rPr lang="en-US" sz="2000" dirty="0" smtClean="0"/>
              <a:t>values.</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pic>
        <p:nvPicPr>
          <p:cNvPr id="4" name="Picture 3"/>
          <p:cNvPicPr>
            <a:picLocks noChangeAspect="1"/>
          </p:cNvPicPr>
          <p:nvPr/>
        </p:nvPicPr>
        <p:blipFill rotWithShape="1">
          <a:blip r:embed="rId3"/>
          <a:srcRect l="12291" t="35000" r="24479" b="27963"/>
          <a:stretch/>
        </p:blipFill>
        <p:spPr>
          <a:xfrm>
            <a:off x="3671887" y="3898900"/>
            <a:ext cx="6000097" cy="1976968"/>
          </a:xfrm>
          <a:prstGeom prst="rect">
            <a:avLst/>
          </a:prstGeom>
        </p:spPr>
      </p:pic>
    </p:spTree>
    <p:extLst>
      <p:ext uri="{BB962C8B-B14F-4D97-AF65-F5344CB8AC3E}">
        <p14:creationId xmlns:p14="http://schemas.microsoft.com/office/powerpoint/2010/main" val="1760555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Registering services using </a:t>
            </a:r>
            <a:r>
              <a:rPr lang="en-US" dirty="0" smtClean="0"/>
              <a:t>objects</a:t>
            </a:r>
            <a:endParaRPr lang="en-US" dirty="0"/>
          </a:p>
        </p:txBody>
      </p:sp>
      <p:pic>
        <p:nvPicPr>
          <p:cNvPr id="4" name="Content Placeholder 3"/>
          <p:cNvPicPr>
            <a:picLocks noGrp="1" noChangeAspect="1"/>
          </p:cNvPicPr>
          <p:nvPr>
            <p:ph idx="1"/>
          </p:nvPr>
        </p:nvPicPr>
        <p:blipFill rotWithShape="1">
          <a:blip r:embed="rId3"/>
          <a:srcRect l="10598" t="17848" r="24475" b="21291"/>
          <a:stretch/>
        </p:blipFill>
        <p:spPr>
          <a:xfrm>
            <a:off x="679450" y="2509375"/>
            <a:ext cx="6826250" cy="359932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
        <p:nvSpPr>
          <p:cNvPr id="6" name="Rectangle 5"/>
          <p:cNvSpPr/>
          <p:nvPr/>
        </p:nvSpPr>
        <p:spPr>
          <a:xfrm>
            <a:off x="7810500" y="3556000"/>
            <a:ext cx="3086098" cy="1477328"/>
          </a:xfrm>
          <a:prstGeom prst="rect">
            <a:avLst/>
          </a:prstGeom>
        </p:spPr>
        <p:txBody>
          <a:bodyPr wrap="square">
            <a:spAutoFit/>
          </a:bodyPr>
          <a:lstStyle/>
          <a:p>
            <a:pPr algn="just"/>
            <a:r>
              <a:rPr lang="en-US" dirty="0"/>
              <a:t>This works fine if you only want to have a </a:t>
            </a:r>
            <a:r>
              <a:rPr lang="en-US" dirty="0">
                <a:solidFill>
                  <a:srgbClr val="FF0000"/>
                </a:solidFill>
              </a:rPr>
              <a:t>single instance of </a:t>
            </a:r>
            <a:r>
              <a:rPr lang="en-US" dirty="0" err="1">
                <a:solidFill>
                  <a:srgbClr val="FF0000"/>
                </a:solidFill>
              </a:rPr>
              <a:t>EmailServerSettings</a:t>
            </a:r>
            <a:r>
              <a:rPr lang="en-US" dirty="0"/>
              <a:t> </a:t>
            </a:r>
            <a:r>
              <a:rPr lang="en-US" dirty="0" smtClean="0"/>
              <a:t>in your </a:t>
            </a:r>
            <a:r>
              <a:rPr lang="en-US" dirty="0"/>
              <a:t>application—the same object will be shared everywhere. </a:t>
            </a:r>
          </a:p>
        </p:txBody>
      </p:sp>
    </p:spTree>
    <p:extLst>
      <p:ext uri="{BB962C8B-B14F-4D97-AF65-F5344CB8AC3E}">
        <p14:creationId xmlns:p14="http://schemas.microsoft.com/office/powerpoint/2010/main" val="524653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Registering services using objects and lambdas</a:t>
            </a:r>
          </a:p>
        </p:txBody>
      </p:sp>
      <p:pic>
        <p:nvPicPr>
          <p:cNvPr id="4" name="Content Placeholder 3"/>
          <p:cNvPicPr>
            <a:picLocks noGrp="1" noChangeAspect="1"/>
          </p:cNvPicPr>
          <p:nvPr>
            <p:ph idx="1"/>
          </p:nvPr>
        </p:nvPicPr>
        <p:blipFill rotWithShape="1">
          <a:blip r:embed="rId3"/>
          <a:srcRect l="9307" t="30478" r="10383" b="9043"/>
          <a:stretch/>
        </p:blipFill>
        <p:spPr>
          <a:xfrm>
            <a:off x="1028702" y="2463580"/>
            <a:ext cx="4737100" cy="20066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pic>
        <p:nvPicPr>
          <p:cNvPr id="6" name="Picture 5"/>
          <p:cNvPicPr>
            <a:picLocks noChangeAspect="1"/>
          </p:cNvPicPr>
          <p:nvPr/>
        </p:nvPicPr>
        <p:blipFill rotWithShape="1">
          <a:blip r:embed="rId4"/>
          <a:srcRect l="8439" t="25185" r="13541" b="11481"/>
          <a:stretch/>
        </p:blipFill>
        <p:spPr>
          <a:xfrm>
            <a:off x="5346700" y="2996980"/>
            <a:ext cx="5702300" cy="2603720"/>
          </a:xfrm>
          <a:prstGeom prst="rect">
            <a:avLst/>
          </a:prstGeom>
        </p:spPr>
      </p:pic>
    </p:spTree>
    <p:extLst>
      <p:ext uri="{BB962C8B-B14F-4D97-AF65-F5344CB8AC3E}">
        <p14:creationId xmlns:p14="http://schemas.microsoft.com/office/powerpoint/2010/main" val="3551133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Types</a:t>
            </a:r>
            <a:endParaRPr lang="en-US" dirty="0"/>
          </a:p>
        </p:txBody>
      </p:sp>
      <p:pic>
        <p:nvPicPr>
          <p:cNvPr id="4" name="Content Placeholder 3"/>
          <p:cNvPicPr>
            <a:picLocks noGrp="1" noChangeAspect="1"/>
          </p:cNvPicPr>
          <p:nvPr>
            <p:ph idx="1"/>
          </p:nvPr>
        </p:nvPicPr>
        <p:blipFill rotWithShape="1">
          <a:blip r:embed="rId3"/>
          <a:srcRect l="15613" t="13635" r="10813" b="22058"/>
          <a:stretch/>
        </p:blipFill>
        <p:spPr>
          <a:xfrm>
            <a:off x="3263900" y="2513443"/>
            <a:ext cx="6565900" cy="322811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59657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Method</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pic>
        <p:nvPicPr>
          <p:cNvPr id="7" name="Content Placeholder 6"/>
          <p:cNvPicPr>
            <a:picLocks noGrp="1" noChangeAspect="1"/>
          </p:cNvPicPr>
          <p:nvPr>
            <p:ph idx="1"/>
          </p:nvPr>
        </p:nvPicPr>
        <p:blipFill rotWithShape="1">
          <a:blip r:embed="rId3"/>
          <a:srcRect l="13397" t="12488" r="8014" b="15167"/>
          <a:stretch/>
        </p:blipFill>
        <p:spPr>
          <a:xfrm>
            <a:off x="1295402" y="2451101"/>
            <a:ext cx="4978870" cy="2578100"/>
          </a:xfrm>
          <a:prstGeom prst="rect">
            <a:avLst/>
          </a:prstGeom>
        </p:spPr>
      </p:pic>
      <p:pic>
        <p:nvPicPr>
          <p:cNvPr id="8" name="Picture 7"/>
          <p:cNvPicPr>
            <a:picLocks noChangeAspect="1"/>
          </p:cNvPicPr>
          <p:nvPr/>
        </p:nvPicPr>
        <p:blipFill rotWithShape="1">
          <a:blip r:embed="rId4"/>
          <a:srcRect l="11250" t="50556" r="25313" b="29074"/>
          <a:stretch/>
        </p:blipFill>
        <p:spPr>
          <a:xfrm>
            <a:off x="4724399" y="4750884"/>
            <a:ext cx="6743935" cy="1218116"/>
          </a:xfrm>
          <a:prstGeom prst="rect">
            <a:avLst/>
          </a:prstGeom>
        </p:spPr>
      </p:pic>
    </p:spTree>
    <p:extLst>
      <p:ext uri="{BB962C8B-B14F-4D97-AF65-F5344CB8AC3E}">
        <p14:creationId xmlns:p14="http://schemas.microsoft.com/office/powerpoint/2010/main" val="1261425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Registering a service in the container multiple times</a:t>
            </a:r>
          </a:p>
        </p:txBody>
      </p:sp>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pic>
        <p:nvPicPr>
          <p:cNvPr id="4" name="Content Placeholder 3"/>
          <p:cNvPicPr>
            <a:picLocks noGrp="1" noChangeAspect="1"/>
          </p:cNvPicPr>
          <p:nvPr>
            <p:ph idx="1"/>
          </p:nvPr>
        </p:nvPicPr>
        <p:blipFill rotWithShape="1">
          <a:blip r:embed="rId3"/>
          <a:srcRect l="12321" t="44642" r="19641" b="17463"/>
          <a:stretch/>
        </p:blipFill>
        <p:spPr>
          <a:xfrm>
            <a:off x="2243542" y="2870200"/>
            <a:ext cx="8066938" cy="2527300"/>
          </a:xfrm>
          <a:prstGeom prst="rect">
            <a:avLst/>
          </a:prstGeom>
        </p:spPr>
      </p:pic>
    </p:spTree>
    <p:extLst>
      <p:ext uri="{BB962C8B-B14F-4D97-AF65-F5344CB8AC3E}">
        <p14:creationId xmlns:p14="http://schemas.microsoft.com/office/powerpoint/2010/main" val="3268792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pic>
        <p:nvPicPr>
          <p:cNvPr id="4" name="Content Placeholder 3"/>
          <p:cNvPicPr>
            <a:picLocks noGrp="1" noChangeAspect="1"/>
          </p:cNvPicPr>
          <p:nvPr>
            <p:ph idx="1"/>
          </p:nvPr>
        </p:nvPicPr>
        <p:blipFill rotWithShape="1">
          <a:blip r:embed="rId3"/>
          <a:srcRect l="19426" t="18612" r="14474" b="10574"/>
          <a:stretch/>
        </p:blipFill>
        <p:spPr>
          <a:xfrm>
            <a:off x="3060700" y="2587241"/>
            <a:ext cx="5918200" cy="3566342"/>
          </a:xfrm>
          <a:prstGeom prst="rect">
            <a:avLst/>
          </a:prstGeom>
        </p:spPr>
      </p:pic>
      <p:sp>
        <p:nvSpPr>
          <p:cNvPr id="6" name="Title 1"/>
          <p:cNvSpPr>
            <a:spLocks noGrp="1"/>
          </p:cNvSpPr>
          <p:nvPr>
            <p:ph type="title"/>
          </p:nvPr>
        </p:nvSpPr>
        <p:spPr>
          <a:xfrm>
            <a:off x="1295402" y="982132"/>
            <a:ext cx="9601196" cy="1303867"/>
          </a:xfrm>
        </p:spPr>
        <p:txBody>
          <a:bodyPr>
            <a:normAutofit fontScale="90000"/>
          </a:bodyPr>
          <a:lstStyle/>
          <a:p>
            <a:r>
              <a:rPr lang="en-US" dirty="0"/>
              <a:t>Registering a service in the container multiple times</a:t>
            </a:r>
          </a:p>
        </p:txBody>
      </p:sp>
    </p:spTree>
    <p:extLst>
      <p:ext uri="{BB962C8B-B14F-4D97-AF65-F5344CB8AC3E}">
        <p14:creationId xmlns:p14="http://schemas.microsoft.com/office/powerpoint/2010/main" val="3878959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pic>
        <p:nvPicPr>
          <p:cNvPr id="4" name="Content Placeholder 3"/>
          <p:cNvPicPr>
            <a:picLocks noGrp="1" noChangeAspect="1"/>
          </p:cNvPicPr>
          <p:nvPr>
            <p:ph idx="1"/>
          </p:nvPr>
        </p:nvPicPr>
        <p:blipFill rotWithShape="1">
          <a:blip r:embed="rId3"/>
          <a:srcRect l="21148" t="34306" r="27392" b="44259"/>
          <a:stretch/>
        </p:blipFill>
        <p:spPr>
          <a:xfrm>
            <a:off x="863602" y="2476500"/>
            <a:ext cx="5853793" cy="1371600"/>
          </a:xfrm>
          <a:prstGeom prst="rect">
            <a:avLst/>
          </a:prstGeom>
        </p:spPr>
      </p:pic>
      <p:sp>
        <p:nvSpPr>
          <p:cNvPr id="6" name="Title 1"/>
          <p:cNvSpPr>
            <a:spLocks noGrp="1"/>
          </p:cNvSpPr>
          <p:nvPr>
            <p:ph type="title"/>
          </p:nvPr>
        </p:nvSpPr>
        <p:spPr/>
        <p:txBody>
          <a:bodyPr>
            <a:normAutofit fontScale="90000"/>
          </a:bodyPr>
          <a:lstStyle/>
          <a:p>
            <a:r>
              <a:rPr lang="en-US" dirty="0"/>
              <a:t>Registering a service in the container multiple times</a:t>
            </a:r>
          </a:p>
        </p:txBody>
      </p:sp>
      <p:pic>
        <p:nvPicPr>
          <p:cNvPr id="7" name="Picture 6"/>
          <p:cNvPicPr>
            <a:picLocks noChangeAspect="1"/>
          </p:cNvPicPr>
          <p:nvPr/>
        </p:nvPicPr>
        <p:blipFill rotWithShape="1">
          <a:blip r:embed="rId4"/>
          <a:srcRect l="16875" t="20371" r="23125" b="21852"/>
          <a:stretch/>
        </p:blipFill>
        <p:spPr>
          <a:xfrm>
            <a:off x="5926013" y="3200401"/>
            <a:ext cx="4970585" cy="2692400"/>
          </a:xfrm>
          <a:prstGeom prst="rect">
            <a:avLst/>
          </a:prstGeom>
        </p:spPr>
      </p:pic>
    </p:spTree>
    <p:extLst>
      <p:ext uri="{BB962C8B-B14F-4D97-AF65-F5344CB8AC3E}">
        <p14:creationId xmlns:p14="http://schemas.microsoft.com/office/powerpoint/2010/main" val="3352136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Injecting A Single Implementation When Multiple Services are Registered </a:t>
            </a:r>
            <a:endParaRPr lang="en-US" sz="3200" dirty="0"/>
          </a:p>
        </p:txBody>
      </p:sp>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pic>
        <p:nvPicPr>
          <p:cNvPr id="4" name="Content Placeholder 3"/>
          <p:cNvPicPr>
            <a:picLocks noGrp="1" noChangeAspect="1"/>
          </p:cNvPicPr>
          <p:nvPr>
            <p:ph idx="1"/>
          </p:nvPr>
        </p:nvPicPr>
        <p:blipFill rotWithShape="1">
          <a:blip r:embed="rId3"/>
          <a:srcRect l="20072" t="37368" r="19641" b="39665"/>
          <a:stretch/>
        </p:blipFill>
        <p:spPr>
          <a:xfrm>
            <a:off x="1295402" y="3533002"/>
            <a:ext cx="7823205" cy="1676401"/>
          </a:xfrm>
          <a:prstGeom prst="rect">
            <a:avLst/>
          </a:prstGeom>
        </p:spPr>
      </p:pic>
      <p:sp>
        <p:nvSpPr>
          <p:cNvPr id="6" name="Rectangle 5"/>
          <p:cNvSpPr/>
          <p:nvPr/>
        </p:nvSpPr>
        <p:spPr>
          <a:xfrm>
            <a:off x="1295402" y="2586335"/>
            <a:ext cx="9182098" cy="646331"/>
          </a:xfrm>
          <a:prstGeom prst="rect">
            <a:avLst/>
          </a:prstGeom>
        </p:spPr>
        <p:txBody>
          <a:bodyPr wrap="square">
            <a:spAutoFit/>
          </a:bodyPr>
          <a:lstStyle/>
          <a:p>
            <a:pPr algn="just"/>
            <a:r>
              <a:rPr lang="en-US" dirty="0"/>
              <a:t>Imagine you’ve already registered all of the </a:t>
            </a:r>
            <a:r>
              <a:rPr lang="en-US" dirty="0" err="1"/>
              <a:t>IMessageSender</a:t>
            </a:r>
            <a:r>
              <a:rPr lang="en-US" dirty="0"/>
              <a:t> </a:t>
            </a:r>
            <a:r>
              <a:rPr lang="en-US" dirty="0" smtClean="0"/>
              <a:t> implementations</a:t>
            </a:r>
            <a:r>
              <a:rPr lang="en-US" dirty="0"/>
              <a:t>, what happens if you </a:t>
            </a:r>
            <a:r>
              <a:rPr lang="en-US" b="1" dirty="0"/>
              <a:t>have a service that requires only one of them</a:t>
            </a:r>
            <a:r>
              <a:rPr lang="en-US" dirty="0"/>
              <a:t>? </a:t>
            </a:r>
          </a:p>
        </p:txBody>
      </p:sp>
      <p:sp>
        <p:nvSpPr>
          <p:cNvPr id="7" name="Rectangle 6"/>
          <p:cNvSpPr/>
          <p:nvPr/>
        </p:nvSpPr>
        <p:spPr>
          <a:xfrm>
            <a:off x="1782852" y="5322669"/>
            <a:ext cx="8928100" cy="646331"/>
          </a:xfrm>
          <a:prstGeom prst="rect">
            <a:avLst/>
          </a:prstGeom>
        </p:spPr>
        <p:txBody>
          <a:bodyPr wrap="square">
            <a:spAutoFit/>
          </a:bodyPr>
          <a:lstStyle/>
          <a:p>
            <a:pPr algn="just"/>
            <a:r>
              <a:rPr lang="en-US" dirty="0"/>
              <a:t>The DI container will use </a:t>
            </a:r>
            <a:r>
              <a:rPr lang="en-US" b="1" dirty="0">
                <a:solidFill>
                  <a:srgbClr val="FF0000"/>
                </a:solidFill>
              </a:rPr>
              <a:t>the last registered implementation </a:t>
            </a:r>
            <a:r>
              <a:rPr lang="en-US" dirty="0"/>
              <a:t>of a service when resolving a single instance of the service.</a:t>
            </a:r>
          </a:p>
        </p:txBody>
      </p:sp>
    </p:spTree>
    <p:extLst>
      <p:ext uri="{BB962C8B-B14F-4D97-AF65-F5344CB8AC3E}">
        <p14:creationId xmlns:p14="http://schemas.microsoft.com/office/powerpoint/2010/main" val="2265705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benefits of dependency injection</a:t>
            </a:r>
          </a:p>
        </p:txBody>
      </p:sp>
      <p:pic>
        <p:nvPicPr>
          <p:cNvPr id="4" name="Content Placeholder 3"/>
          <p:cNvPicPr>
            <a:picLocks noGrp="1" noChangeAspect="1"/>
          </p:cNvPicPr>
          <p:nvPr>
            <p:ph idx="1"/>
          </p:nvPr>
        </p:nvPicPr>
        <p:blipFill rotWithShape="1">
          <a:blip r:embed="rId3"/>
          <a:srcRect l="17273" t="28182" r="25670" b="12871"/>
          <a:stretch/>
        </p:blipFill>
        <p:spPr>
          <a:xfrm>
            <a:off x="1295402" y="2732049"/>
            <a:ext cx="4492081" cy="287788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
        <p:nvSpPr>
          <p:cNvPr id="8" name="Rectangle 7"/>
          <p:cNvSpPr/>
          <p:nvPr/>
        </p:nvSpPr>
        <p:spPr>
          <a:xfrm>
            <a:off x="5903272" y="3432326"/>
            <a:ext cx="5397298" cy="1477328"/>
          </a:xfrm>
          <a:prstGeom prst="rect">
            <a:avLst/>
          </a:prstGeom>
        </p:spPr>
        <p:txBody>
          <a:bodyPr wrap="square">
            <a:spAutoFit/>
          </a:bodyPr>
          <a:lstStyle/>
          <a:p>
            <a:pPr algn="just"/>
            <a:r>
              <a:rPr lang="en-US" dirty="0"/>
              <a:t>Each class has a </a:t>
            </a:r>
            <a:r>
              <a:rPr lang="en-US" b="1" dirty="0"/>
              <a:t>number of dependencies</a:t>
            </a:r>
            <a:r>
              <a:rPr lang="en-US" dirty="0"/>
              <a:t>, so the “</a:t>
            </a:r>
            <a:r>
              <a:rPr lang="en-US" b="1" dirty="0"/>
              <a:t>root</a:t>
            </a:r>
            <a:r>
              <a:rPr lang="en-US" dirty="0"/>
              <a:t>” class, in this case </a:t>
            </a:r>
            <a:r>
              <a:rPr lang="en-US" dirty="0" err="1"/>
              <a:t>UserController</a:t>
            </a:r>
            <a:r>
              <a:rPr lang="en-US" dirty="0"/>
              <a:t>, needs to know how to create every class it depends on, as well as every class its dependencies depend on. </a:t>
            </a:r>
            <a:endParaRPr lang="en-US" dirty="0" smtClean="0"/>
          </a:p>
          <a:p>
            <a:pPr algn="just"/>
            <a:r>
              <a:rPr lang="en-US" dirty="0" smtClean="0"/>
              <a:t>This </a:t>
            </a:r>
            <a:r>
              <a:rPr lang="en-US" dirty="0"/>
              <a:t>is sometimes called the</a:t>
            </a:r>
            <a:r>
              <a:rPr lang="en-US" b="1" dirty="0"/>
              <a:t> dependency graph</a:t>
            </a:r>
            <a:r>
              <a:rPr lang="en-US" dirty="0"/>
              <a:t>.</a:t>
            </a:r>
          </a:p>
        </p:txBody>
      </p:sp>
    </p:spTree>
    <p:extLst>
      <p:ext uri="{BB962C8B-B14F-4D97-AF65-F5344CB8AC3E}">
        <p14:creationId xmlns:p14="http://schemas.microsoft.com/office/powerpoint/2010/main" val="650332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Conditionally Registering Services Using </a:t>
            </a:r>
            <a:r>
              <a:rPr lang="en-US" dirty="0" err="1" smtClean="0"/>
              <a:t>TryAdd</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pic>
        <p:nvPicPr>
          <p:cNvPr id="4" name="Content Placeholder 3"/>
          <p:cNvPicPr>
            <a:picLocks noGrp="1" noChangeAspect="1"/>
          </p:cNvPicPr>
          <p:nvPr>
            <p:ph idx="1"/>
          </p:nvPr>
        </p:nvPicPr>
        <p:blipFill rotWithShape="1">
          <a:blip r:embed="rId3"/>
          <a:srcRect l="13182" t="37368" r="11244" b="29331"/>
          <a:stretch/>
        </p:blipFill>
        <p:spPr>
          <a:xfrm>
            <a:off x="2125060" y="2959100"/>
            <a:ext cx="7941879" cy="1968500"/>
          </a:xfrm>
          <a:prstGeom prst="rect">
            <a:avLst/>
          </a:prstGeom>
        </p:spPr>
      </p:pic>
      <p:sp>
        <p:nvSpPr>
          <p:cNvPr id="3" name="Rectangle 2"/>
          <p:cNvSpPr/>
          <p:nvPr/>
        </p:nvSpPr>
        <p:spPr>
          <a:xfrm>
            <a:off x="1519300" y="5322669"/>
            <a:ext cx="9585788" cy="646331"/>
          </a:xfrm>
          <a:prstGeom prst="rect">
            <a:avLst/>
          </a:prstGeom>
        </p:spPr>
        <p:txBody>
          <a:bodyPr wrap="square">
            <a:spAutoFit/>
          </a:bodyPr>
          <a:lstStyle/>
          <a:p>
            <a:r>
              <a:rPr lang="en-US" dirty="0"/>
              <a:t>Code like this often </a:t>
            </a:r>
            <a:r>
              <a:rPr lang="en-US" b="1" dirty="0"/>
              <a:t>doesn’t make a lot of sense at the application level</a:t>
            </a:r>
            <a:r>
              <a:rPr lang="en-US" dirty="0"/>
              <a:t>, but it can be useful if you’re building libraries for use in multiple apps. </a:t>
            </a:r>
          </a:p>
        </p:txBody>
      </p:sp>
    </p:spTree>
    <p:extLst>
      <p:ext uri="{BB962C8B-B14F-4D97-AF65-F5344CB8AC3E}">
        <p14:creationId xmlns:p14="http://schemas.microsoft.com/office/powerpoint/2010/main" val="17750704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Injecting Services Directly into Action Methods Using [</a:t>
            </a:r>
            <a:r>
              <a:rPr lang="en-US" sz="3600" dirty="0" err="1" smtClean="0"/>
              <a:t>FromServices</a:t>
            </a:r>
            <a:r>
              <a:rPr lang="en-US" sz="3600" dirty="0" smtClean="0"/>
              <a:t>]</a:t>
            </a:r>
            <a:endParaRPr lang="en-US" sz="3600" dirty="0"/>
          </a:p>
        </p:txBody>
      </p:sp>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a:t>With </a:t>
            </a:r>
            <a:r>
              <a:rPr lang="en-US" b="1" dirty="0"/>
              <a:t>constructor injection</a:t>
            </a:r>
            <a:r>
              <a:rPr lang="en-US" dirty="0"/>
              <a:t>, </a:t>
            </a:r>
            <a:r>
              <a:rPr lang="en-US" dirty="0" smtClean="0"/>
              <a:t>dependencies </a:t>
            </a:r>
            <a:r>
              <a:rPr lang="en-US" dirty="0"/>
              <a:t>are provided via the constructor. </a:t>
            </a:r>
            <a:endParaRPr lang="en-US" dirty="0" smtClean="0"/>
          </a:p>
          <a:p>
            <a:pPr lvl="1">
              <a:buFont typeface="Wingdings" panose="05000000000000000000" pitchFamily="2" charset="2"/>
              <a:buChar char="Ø"/>
            </a:pPr>
            <a:r>
              <a:rPr lang="en-US" dirty="0" smtClean="0"/>
              <a:t>DI </a:t>
            </a:r>
            <a:r>
              <a:rPr lang="en-US" dirty="0"/>
              <a:t>container must create all of the services for every action method in a controller, even if none of them are required by the action method being called.</a:t>
            </a:r>
          </a:p>
          <a:p>
            <a:endParaRPr lang="en-US" dirty="0"/>
          </a:p>
        </p:txBody>
      </p:sp>
    </p:spTree>
    <p:extLst>
      <p:ext uri="{BB962C8B-B14F-4D97-AF65-F5344CB8AC3E}">
        <p14:creationId xmlns:p14="http://schemas.microsoft.com/office/powerpoint/2010/main" val="2894355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Injecting Services Directly into Action Methods Using [</a:t>
            </a:r>
            <a:r>
              <a:rPr lang="en-US" dirty="0" err="1"/>
              <a:t>FromServices</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pic>
        <p:nvPicPr>
          <p:cNvPr id="4" name="Content Placeholder 3"/>
          <p:cNvPicPr>
            <a:picLocks noGrp="1" noChangeAspect="1"/>
          </p:cNvPicPr>
          <p:nvPr>
            <p:ph idx="1"/>
          </p:nvPr>
        </p:nvPicPr>
        <p:blipFill rotWithShape="1">
          <a:blip r:embed="rId3"/>
          <a:srcRect l="23947" t="32392" r="24163" b="11339"/>
          <a:stretch/>
        </p:blipFill>
        <p:spPr>
          <a:xfrm>
            <a:off x="3415090" y="2590800"/>
            <a:ext cx="5538410" cy="3378200"/>
          </a:xfrm>
          <a:prstGeom prst="rect">
            <a:avLst/>
          </a:prstGeom>
        </p:spPr>
      </p:pic>
    </p:spTree>
    <p:extLst>
      <p:ext uri="{BB962C8B-B14F-4D97-AF65-F5344CB8AC3E}">
        <p14:creationId xmlns:p14="http://schemas.microsoft.com/office/powerpoint/2010/main" val="8362980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Injecting Services Directly into Action Methods Using [</a:t>
            </a:r>
            <a:r>
              <a:rPr lang="en-US" dirty="0" err="1"/>
              <a:t>FromServices</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pic>
        <p:nvPicPr>
          <p:cNvPr id="6" name="Content Placeholder 5"/>
          <p:cNvPicPr>
            <a:picLocks noGrp="1" noChangeAspect="1"/>
          </p:cNvPicPr>
          <p:nvPr>
            <p:ph idx="1"/>
          </p:nvPr>
        </p:nvPicPr>
        <p:blipFill rotWithShape="1">
          <a:blip r:embed="rId3"/>
          <a:srcRect l="20287" t="28954" r="20072" b="19761"/>
          <a:stretch/>
        </p:blipFill>
        <p:spPr>
          <a:xfrm>
            <a:off x="2807395" y="2536824"/>
            <a:ext cx="6577210" cy="3181351"/>
          </a:xfrm>
          <a:prstGeom prst="rect">
            <a:avLst/>
          </a:prstGeom>
        </p:spPr>
      </p:pic>
    </p:spTree>
    <p:extLst>
      <p:ext uri="{BB962C8B-B14F-4D97-AF65-F5344CB8AC3E}">
        <p14:creationId xmlns:p14="http://schemas.microsoft.com/office/powerpoint/2010/main" val="1855278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lifetimes: when are services created?</a:t>
            </a:r>
          </a:p>
        </p:txBody>
      </p:sp>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The lifetime of a service is </a:t>
            </a:r>
            <a:r>
              <a:rPr lang="en-US" b="1" dirty="0"/>
              <a:t>how long an instance of a </a:t>
            </a:r>
            <a:r>
              <a:rPr lang="en-US" b="1" dirty="0" smtClean="0"/>
              <a:t>service should </a:t>
            </a:r>
            <a:r>
              <a:rPr lang="en-US" b="1" dirty="0"/>
              <a:t>live </a:t>
            </a:r>
            <a:r>
              <a:rPr lang="en-US" dirty="0"/>
              <a:t>in a container before it creates a new instance</a:t>
            </a:r>
            <a:r>
              <a:rPr lang="en-US" dirty="0" smtClean="0"/>
              <a:t>.</a:t>
            </a:r>
          </a:p>
          <a:p>
            <a:pPr algn="just">
              <a:buFont typeface="Wingdings" panose="05000000000000000000" pitchFamily="2" charset="2"/>
              <a:buChar char="Ø"/>
            </a:pPr>
            <a:r>
              <a:rPr lang="en-US" b="1" dirty="0" smtClean="0"/>
              <a:t>Three </a:t>
            </a:r>
            <a:r>
              <a:rPr lang="en-US" b="1" dirty="0"/>
              <a:t>different lifetimes </a:t>
            </a:r>
            <a:r>
              <a:rPr lang="en-US" dirty="0"/>
              <a:t>when registering a service with the built-in container: </a:t>
            </a:r>
            <a:endParaRPr lang="en-US" dirty="0" smtClean="0"/>
          </a:p>
          <a:p>
            <a:pPr lvl="1" algn="just">
              <a:buFont typeface="Wingdings" panose="05000000000000000000" pitchFamily="2" charset="2"/>
              <a:buChar char="Ø"/>
            </a:pPr>
            <a:r>
              <a:rPr lang="en-US" b="1" dirty="0" smtClean="0"/>
              <a:t>Transient</a:t>
            </a:r>
            <a:r>
              <a:rPr lang="en-US" dirty="0" smtClean="0"/>
              <a:t>—Every </a:t>
            </a:r>
            <a:r>
              <a:rPr lang="en-US" dirty="0"/>
              <a:t>single time a service is requested, a new instance is created. </a:t>
            </a:r>
            <a:endParaRPr lang="en-US" dirty="0" smtClean="0"/>
          </a:p>
          <a:p>
            <a:pPr lvl="2" algn="just">
              <a:buFont typeface="Wingdings" panose="05000000000000000000" pitchFamily="2" charset="2"/>
              <a:buChar char="Ø"/>
            </a:pPr>
            <a:r>
              <a:rPr lang="en-US" dirty="0" smtClean="0"/>
              <a:t>This </a:t>
            </a:r>
            <a:r>
              <a:rPr lang="en-US" dirty="0"/>
              <a:t>means you can potentially have different instances of the same class within the same dependency graph. </a:t>
            </a:r>
            <a:endParaRPr lang="en-US" dirty="0" smtClean="0"/>
          </a:p>
          <a:p>
            <a:pPr lvl="1" algn="just">
              <a:buFont typeface="Wingdings" panose="05000000000000000000" pitchFamily="2" charset="2"/>
              <a:buChar char="Ø"/>
            </a:pPr>
            <a:r>
              <a:rPr lang="en-US" b="1" dirty="0" smtClean="0"/>
              <a:t>Scoped</a:t>
            </a:r>
            <a:r>
              <a:rPr lang="en-US" dirty="0" smtClean="0"/>
              <a:t>—Within </a:t>
            </a:r>
            <a:r>
              <a:rPr lang="en-US" dirty="0"/>
              <a:t>a scope, all requests for a service will give you the same object. </a:t>
            </a:r>
            <a:endParaRPr lang="en-US" dirty="0" smtClean="0"/>
          </a:p>
          <a:p>
            <a:pPr lvl="2" algn="just">
              <a:buFont typeface="Wingdings" panose="05000000000000000000" pitchFamily="2" charset="2"/>
              <a:buChar char="Ø"/>
            </a:pPr>
            <a:r>
              <a:rPr lang="en-US" dirty="0" smtClean="0"/>
              <a:t>For </a:t>
            </a:r>
            <a:r>
              <a:rPr lang="en-US" dirty="0"/>
              <a:t>different scopes you’ll get different objects. In ASP.NET Core, </a:t>
            </a:r>
            <a:r>
              <a:rPr lang="en-US" b="1" dirty="0"/>
              <a:t>each web request gets its own scope</a:t>
            </a:r>
            <a:r>
              <a:rPr lang="en-US" dirty="0"/>
              <a:t>. </a:t>
            </a:r>
            <a:endParaRPr lang="en-US" dirty="0" smtClean="0"/>
          </a:p>
          <a:p>
            <a:pPr lvl="1" algn="just">
              <a:buFont typeface="Wingdings" panose="05000000000000000000" pitchFamily="2" charset="2"/>
              <a:buChar char="Ø"/>
            </a:pPr>
            <a:r>
              <a:rPr lang="en-US" b="1" dirty="0" smtClean="0"/>
              <a:t>Singleton</a:t>
            </a:r>
            <a:r>
              <a:rPr lang="en-US" dirty="0" smtClean="0"/>
              <a:t>—You’ll </a:t>
            </a:r>
            <a:r>
              <a:rPr lang="en-US" dirty="0"/>
              <a:t>always get the same instance of the service, no matter which scope.</a:t>
            </a:r>
          </a:p>
        </p:txBody>
      </p:sp>
    </p:spTree>
    <p:extLst>
      <p:ext uri="{BB962C8B-B14F-4D97-AF65-F5344CB8AC3E}">
        <p14:creationId xmlns:p14="http://schemas.microsoft.com/office/powerpoint/2010/main" val="6676990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30187"/>
            <a:ext cx="9601196" cy="1303867"/>
          </a:xfrm>
        </p:spPr>
        <p:txBody>
          <a:bodyPr/>
          <a:lstStyle/>
          <a:p>
            <a:r>
              <a:rPr lang="en-US" dirty="0" smtClean="0"/>
              <a:t>Example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35</a:t>
            </a:fld>
            <a:endParaRPr lang="en-US" dirty="0"/>
          </a:p>
        </p:txBody>
      </p:sp>
      <p:pic>
        <p:nvPicPr>
          <p:cNvPr id="4" name="Content Placeholder 3"/>
          <p:cNvPicPr>
            <a:picLocks noGrp="1" noChangeAspect="1"/>
          </p:cNvPicPr>
          <p:nvPr>
            <p:ph idx="1"/>
          </p:nvPr>
        </p:nvPicPr>
        <p:blipFill rotWithShape="1">
          <a:blip r:embed="rId3"/>
          <a:srcRect l="21265" t="10813" r="14905" b="60095"/>
          <a:stretch/>
        </p:blipFill>
        <p:spPr>
          <a:xfrm>
            <a:off x="1295402" y="2034054"/>
            <a:ext cx="4921160" cy="1261589"/>
          </a:xfrm>
          <a:prstGeom prst="rect">
            <a:avLst/>
          </a:prstGeom>
        </p:spPr>
      </p:pic>
      <p:pic>
        <p:nvPicPr>
          <p:cNvPr id="6" name="Content Placeholder 3"/>
          <p:cNvPicPr>
            <a:picLocks noChangeAspect="1"/>
          </p:cNvPicPr>
          <p:nvPr/>
        </p:nvPicPr>
        <p:blipFill rotWithShape="1">
          <a:blip r:embed="rId3"/>
          <a:srcRect l="22009" t="66698" r="19211" b="21436"/>
          <a:stretch/>
        </p:blipFill>
        <p:spPr>
          <a:xfrm>
            <a:off x="1295402" y="3138954"/>
            <a:ext cx="4921159" cy="558813"/>
          </a:xfrm>
          <a:prstGeom prst="rect">
            <a:avLst/>
          </a:prstGeom>
        </p:spPr>
      </p:pic>
      <p:pic>
        <p:nvPicPr>
          <p:cNvPr id="7" name="Picture 6"/>
          <p:cNvPicPr>
            <a:picLocks noChangeAspect="1"/>
          </p:cNvPicPr>
          <p:nvPr/>
        </p:nvPicPr>
        <p:blipFill rotWithShape="1">
          <a:blip r:embed="rId4"/>
          <a:srcRect l="19382" t="38649" r="20452" b="28617"/>
          <a:stretch/>
        </p:blipFill>
        <p:spPr>
          <a:xfrm>
            <a:off x="3281020" y="3719286"/>
            <a:ext cx="7344229" cy="2249714"/>
          </a:xfrm>
          <a:prstGeom prst="rect">
            <a:avLst/>
          </a:prstGeom>
        </p:spPr>
      </p:pic>
    </p:spTree>
    <p:extLst>
      <p:ext uri="{BB962C8B-B14F-4D97-AF65-F5344CB8AC3E}">
        <p14:creationId xmlns:p14="http://schemas.microsoft.com/office/powerpoint/2010/main" val="1147724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pic>
        <p:nvPicPr>
          <p:cNvPr id="6" name="Content Placeholder 5"/>
          <p:cNvPicPr>
            <a:picLocks noGrp="1" noChangeAspect="1"/>
          </p:cNvPicPr>
          <p:nvPr>
            <p:ph idx="1"/>
          </p:nvPr>
        </p:nvPicPr>
        <p:blipFill rotWithShape="1">
          <a:blip r:embed="rId3"/>
          <a:srcRect l="26377" t="12214" r="26132" b="37478"/>
          <a:stretch/>
        </p:blipFill>
        <p:spPr>
          <a:xfrm>
            <a:off x="2353130" y="1355279"/>
            <a:ext cx="6162745" cy="3672100"/>
          </a:xfrm>
          <a:prstGeom prst="rect">
            <a:avLst/>
          </a:prstGeom>
        </p:spPr>
      </p:pic>
      <p:pic>
        <p:nvPicPr>
          <p:cNvPr id="7" name="Content Placeholder 5"/>
          <p:cNvPicPr>
            <a:picLocks noChangeAspect="1"/>
          </p:cNvPicPr>
          <p:nvPr/>
        </p:nvPicPr>
        <p:blipFill rotWithShape="1">
          <a:blip r:embed="rId3"/>
          <a:srcRect l="25147" t="75482" r="27362" b="13582"/>
          <a:stretch/>
        </p:blipFill>
        <p:spPr>
          <a:xfrm>
            <a:off x="2353130" y="4731656"/>
            <a:ext cx="6162745" cy="798285"/>
          </a:xfrm>
          <a:prstGeom prst="rect">
            <a:avLst/>
          </a:prstGeom>
        </p:spPr>
      </p:pic>
    </p:spTree>
    <p:extLst>
      <p:ext uri="{BB962C8B-B14F-4D97-AF65-F5344CB8AC3E}">
        <p14:creationId xmlns:p14="http://schemas.microsoft.com/office/powerpoint/2010/main" val="4093626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pic>
        <p:nvPicPr>
          <p:cNvPr id="4" name="Content Placeholder 3"/>
          <p:cNvPicPr>
            <a:picLocks noGrp="1" noChangeAspect="1"/>
          </p:cNvPicPr>
          <p:nvPr>
            <p:ph idx="1"/>
          </p:nvPr>
        </p:nvPicPr>
        <p:blipFill rotWithShape="1">
          <a:blip r:embed="rId3"/>
          <a:srcRect l="18749" t="20034" r="20718" b="13035"/>
          <a:stretch/>
        </p:blipFill>
        <p:spPr>
          <a:xfrm>
            <a:off x="3450771" y="2572346"/>
            <a:ext cx="5685900" cy="3536354"/>
          </a:xfrm>
          <a:prstGeom prst="rect">
            <a:avLst/>
          </a:prstGeom>
        </p:spPr>
      </p:pic>
    </p:spTree>
    <p:extLst>
      <p:ext uri="{BB962C8B-B14F-4D97-AF65-F5344CB8AC3E}">
        <p14:creationId xmlns:p14="http://schemas.microsoft.com/office/powerpoint/2010/main" val="32885357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53561"/>
            <a:ext cx="9601196" cy="1303867"/>
          </a:xfrm>
        </p:spPr>
        <p:txBody>
          <a:bodyPr/>
          <a:lstStyle/>
          <a:p>
            <a:r>
              <a:rPr lang="en-US" dirty="0"/>
              <a:t>Transient: everyone is unique</a:t>
            </a:r>
          </a:p>
        </p:txBody>
      </p:sp>
      <p:sp>
        <p:nvSpPr>
          <p:cNvPr id="5" name="Slide Number Placeholder 4"/>
          <p:cNvSpPr>
            <a:spLocks noGrp="1"/>
          </p:cNvSpPr>
          <p:nvPr>
            <p:ph type="sldNum" sz="quarter" idx="12"/>
          </p:nvPr>
        </p:nvSpPr>
        <p:spPr/>
        <p:txBody>
          <a:bodyPr/>
          <a:lstStyle/>
          <a:p>
            <a:fld id="{6113E31D-E2AB-40D1-8B51-AFA5AFEF393A}" type="slidenum">
              <a:rPr lang="en-US" smtClean="0"/>
              <a:t>38</a:t>
            </a:fld>
            <a:endParaRPr lang="en-US" dirty="0"/>
          </a:p>
        </p:txBody>
      </p:sp>
      <p:sp>
        <p:nvSpPr>
          <p:cNvPr id="3" name="Content Placeholder 2"/>
          <p:cNvSpPr>
            <a:spLocks noGrp="1"/>
          </p:cNvSpPr>
          <p:nvPr>
            <p:ph idx="1"/>
          </p:nvPr>
        </p:nvSpPr>
        <p:spPr>
          <a:xfrm>
            <a:off x="1295402" y="2650064"/>
            <a:ext cx="9601196" cy="3318936"/>
          </a:xfrm>
        </p:spPr>
        <p:txBody>
          <a:bodyPr/>
          <a:lstStyle/>
          <a:p>
            <a:pPr marL="0" indent="0" algn="just">
              <a:buNone/>
            </a:pPr>
            <a:r>
              <a:rPr lang="en-US" dirty="0" smtClean="0"/>
              <a:t>	</a:t>
            </a:r>
            <a:endParaRPr lang="en-US" sz="2000" dirty="0"/>
          </a:p>
        </p:txBody>
      </p:sp>
      <p:pic>
        <p:nvPicPr>
          <p:cNvPr id="4" name="Picture 3"/>
          <p:cNvPicPr>
            <a:picLocks noChangeAspect="1"/>
          </p:cNvPicPr>
          <p:nvPr/>
        </p:nvPicPr>
        <p:blipFill rotWithShape="1">
          <a:blip r:embed="rId3"/>
          <a:srcRect l="15834" t="35344" r="21309" b="31832"/>
          <a:stretch/>
        </p:blipFill>
        <p:spPr>
          <a:xfrm>
            <a:off x="2026807" y="1807299"/>
            <a:ext cx="7731986" cy="2271215"/>
          </a:xfrm>
          <a:prstGeom prst="rect">
            <a:avLst/>
          </a:prstGeom>
        </p:spPr>
      </p:pic>
      <p:sp>
        <p:nvSpPr>
          <p:cNvPr id="6" name="Rectangle 5"/>
          <p:cNvSpPr/>
          <p:nvPr/>
        </p:nvSpPr>
        <p:spPr>
          <a:xfrm>
            <a:off x="835356" y="4907170"/>
            <a:ext cx="7940159" cy="646331"/>
          </a:xfrm>
          <a:prstGeom prst="rect">
            <a:avLst/>
          </a:prstGeom>
        </p:spPr>
        <p:txBody>
          <a:bodyPr wrap="square">
            <a:spAutoFit/>
          </a:bodyPr>
          <a:lstStyle/>
          <a:p>
            <a:r>
              <a:rPr lang="en-US" b="1" dirty="0" err="1"/>
              <a:t>services.AddTransient</a:t>
            </a:r>
            <a:r>
              <a:rPr lang="en-US" b="1" dirty="0"/>
              <a:t>&lt;</a:t>
            </a:r>
            <a:r>
              <a:rPr lang="en-US" b="1" dirty="0" err="1"/>
              <a:t>DataContext</a:t>
            </a:r>
            <a:r>
              <a:rPr lang="en-US" b="1" dirty="0"/>
              <a:t>&gt;();</a:t>
            </a:r>
          </a:p>
          <a:p>
            <a:r>
              <a:rPr lang="en-US" b="1" dirty="0" err="1" smtClean="0"/>
              <a:t>services.AddTransient</a:t>
            </a:r>
            <a:r>
              <a:rPr lang="en-US" b="1" dirty="0" smtClean="0"/>
              <a:t>&lt;Repository</a:t>
            </a:r>
            <a:r>
              <a:rPr lang="en-US" b="1" dirty="0"/>
              <a:t>&gt;();</a:t>
            </a:r>
          </a:p>
        </p:txBody>
      </p:sp>
      <p:sp>
        <p:nvSpPr>
          <p:cNvPr id="7" name="Rectangle 6"/>
          <p:cNvSpPr/>
          <p:nvPr/>
        </p:nvSpPr>
        <p:spPr>
          <a:xfrm>
            <a:off x="5260644" y="4491672"/>
            <a:ext cx="6096000" cy="1477328"/>
          </a:xfrm>
          <a:prstGeom prst="rect">
            <a:avLst/>
          </a:prstGeom>
        </p:spPr>
        <p:txBody>
          <a:bodyPr>
            <a:spAutoFit/>
          </a:bodyPr>
          <a:lstStyle/>
          <a:p>
            <a:pPr algn="just"/>
            <a:r>
              <a:rPr lang="en-US" dirty="0" smtClean="0"/>
              <a:t>Every </a:t>
            </a:r>
            <a:r>
              <a:rPr lang="en-US" dirty="0"/>
              <a:t>time a dependency is required, the container </a:t>
            </a:r>
            <a:r>
              <a:rPr lang="en-US" dirty="0" smtClean="0"/>
              <a:t>will create </a:t>
            </a:r>
            <a:r>
              <a:rPr lang="en-US" dirty="0"/>
              <a:t>a new one. </a:t>
            </a:r>
            <a:r>
              <a:rPr lang="en-US" dirty="0" smtClean="0"/>
              <a:t>This </a:t>
            </a:r>
            <a:r>
              <a:rPr lang="en-US" b="1" dirty="0"/>
              <a:t>applies both between requests but also within requests</a:t>
            </a:r>
            <a:r>
              <a:rPr lang="en-US" dirty="0"/>
              <a:t>; </a:t>
            </a:r>
            <a:r>
              <a:rPr lang="en-US" dirty="0" smtClean="0"/>
              <a:t>the </a:t>
            </a:r>
            <a:r>
              <a:rPr lang="en-US" dirty="0" err="1" smtClean="0"/>
              <a:t>DataContext</a:t>
            </a:r>
            <a:r>
              <a:rPr lang="en-US" dirty="0" smtClean="0"/>
              <a:t> </a:t>
            </a:r>
            <a:r>
              <a:rPr lang="en-US" dirty="0"/>
              <a:t>injected into the Repository will be a different instance to the </a:t>
            </a:r>
            <a:r>
              <a:rPr lang="en-US" dirty="0" smtClean="0"/>
              <a:t>one injected </a:t>
            </a:r>
            <a:r>
              <a:rPr lang="en-US" dirty="0"/>
              <a:t>into the </a:t>
            </a:r>
            <a:r>
              <a:rPr lang="en-US" dirty="0" err="1"/>
              <a:t>RowCountController</a:t>
            </a:r>
            <a:r>
              <a:rPr lang="en-US" dirty="0"/>
              <a:t>.</a:t>
            </a:r>
          </a:p>
        </p:txBody>
      </p:sp>
    </p:spTree>
    <p:extLst>
      <p:ext uri="{BB962C8B-B14F-4D97-AF65-F5344CB8AC3E}">
        <p14:creationId xmlns:p14="http://schemas.microsoft.com/office/powerpoint/2010/main" val="890799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Scoped: let’s stick together, guys</a:t>
            </a:r>
          </a:p>
        </p:txBody>
      </p:sp>
      <p:sp>
        <p:nvSpPr>
          <p:cNvPr id="5" name="Slide Number Placeholder 4"/>
          <p:cNvSpPr>
            <a:spLocks noGrp="1"/>
          </p:cNvSpPr>
          <p:nvPr>
            <p:ph type="sldNum" sz="quarter" idx="12"/>
          </p:nvPr>
        </p:nvSpPr>
        <p:spPr/>
        <p:txBody>
          <a:bodyPr/>
          <a:lstStyle/>
          <a:p>
            <a:fld id="{6113E31D-E2AB-40D1-8B51-AFA5AFEF393A}" type="slidenum">
              <a:rPr lang="en-US" smtClean="0"/>
              <a:t>39</a:t>
            </a:fld>
            <a:endParaRPr lang="en-US" dirty="0"/>
          </a:p>
        </p:txBody>
      </p:sp>
      <p:pic>
        <p:nvPicPr>
          <p:cNvPr id="4" name="Content Placeholder 3"/>
          <p:cNvPicPr>
            <a:picLocks noGrp="1" noChangeAspect="1"/>
          </p:cNvPicPr>
          <p:nvPr>
            <p:ph idx="1"/>
          </p:nvPr>
        </p:nvPicPr>
        <p:blipFill rotWithShape="1">
          <a:blip r:embed="rId3"/>
          <a:srcRect l="14812" t="32721" r="17027" b="22222"/>
          <a:stretch/>
        </p:blipFill>
        <p:spPr>
          <a:xfrm>
            <a:off x="939696" y="2593521"/>
            <a:ext cx="6206340" cy="2307772"/>
          </a:xfrm>
          <a:prstGeom prst="rect">
            <a:avLst/>
          </a:prstGeom>
        </p:spPr>
      </p:pic>
      <p:sp>
        <p:nvSpPr>
          <p:cNvPr id="6" name="Rectangle 5"/>
          <p:cNvSpPr/>
          <p:nvPr/>
        </p:nvSpPr>
        <p:spPr>
          <a:xfrm>
            <a:off x="7146036" y="3378075"/>
            <a:ext cx="3924536" cy="369332"/>
          </a:xfrm>
          <a:prstGeom prst="rect">
            <a:avLst/>
          </a:prstGeom>
        </p:spPr>
        <p:txBody>
          <a:bodyPr wrap="none">
            <a:spAutoFit/>
          </a:bodyPr>
          <a:lstStyle/>
          <a:p>
            <a:r>
              <a:rPr lang="en-US" b="1" dirty="0" err="1"/>
              <a:t>services.AddScoped</a:t>
            </a:r>
            <a:r>
              <a:rPr lang="en-US" b="1" dirty="0"/>
              <a:t>&lt;</a:t>
            </a:r>
            <a:r>
              <a:rPr lang="en-US" b="1" dirty="0" err="1"/>
              <a:t>DataContext</a:t>
            </a:r>
            <a:r>
              <a:rPr lang="en-US" b="1" dirty="0"/>
              <a:t>&gt;();</a:t>
            </a:r>
          </a:p>
        </p:txBody>
      </p:sp>
      <p:sp>
        <p:nvSpPr>
          <p:cNvPr id="7" name="Rectangle 6"/>
          <p:cNvSpPr/>
          <p:nvPr/>
        </p:nvSpPr>
        <p:spPr>
          <a:xfrm>
            <a:off x="1509486" y="5208815"/>
            <a:ext cx="9387112" cy="646331"/>
          </a:xfrm>
          <a:prstGeom prst="rect">
            <a:avLst/>
          </a:prstGeom>
        </p:spPr>
        <p:txBody>
          <a:bodyPr wrap="square">
            <a:spAutoFit/>
          </a:bodyPr>
          <a:lstStyle/>
          <a:p>
            <a:r>
              <a:rPr lang="en-US" dirty="0">
                <a:solidFill>
                  <a:srgbClr val="FF0000"/>
                </a:solidFill>
              </a:rPr>
              <a:t>In ASP.NET Core, </a:t>
            </a:r>
            <a:r>
              <a:rPr lang="en-US" b="1" dirty="0">
                <a:solidFill>
                  <a:srgbClr val="FF0000"/>
                </a:solidFill>
              </a:rPr>
              <a:t>a scope maps to a request</a:t>
            </a:r>
            <a:r>
              <a:rPr lang="en-US" dirty="0">
                <a:solidFill>
                  <a:srgbClr val="FF0000"/>
                </a:solidFill>
              </a:rPr>
              <a:t>, so within a single request the container will use the same object to fulfill all dependencies. </a:t>
            </a:r>
          </a:p>
        </p:txBody>
      </p:sp>
    </p:spTree>
    <p:extLst>
      <p:ext uri="{BB962C8B-B14F-4D97-AF65-F5344CB8AC3E}">
        <p14:creationId xmlns:p14="http://schemas.microsoft.com/office/powerpoint/2010/main" val="3100487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benefits of dependency injection</a:t>
            </a:r>
          </a:p>
        </p:txBody>
      </p:sp>
      <p:pic>
        <p:nvPicPr>
          <p:cNvPr id="4" name="Content Placeholder 3"/>
          <p:cNvPicPr>
            <a:picLocks noGrp="1" noChangeAspect="1"/>
          </p:cNvPicPr>
          <p:nvPr>
            <p:ph idx="1"/>
          </p:nvPr>
        </p:nvPicPr>
        <p:blipFill rotWithShape="1">
          <a:blip r:embed="rId3"/>
          <a:srcRect l="15765" t="22823" r="11244" b="15167"/>
          <a:stretch/>
        </p:blipFill>
        <p:spPr>
          <a:xfrm>
            <a:off x="1295402" y="2495346"/>
            <a:ext cx="4533898" cy="216664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pic>
        <p:nvPicPr>
          <p:cNvPr id="6" name="Picture 5"/>
          <p:cNvPicPr>
            <a:picLocks noChangeAspect="1"/>
          </p:cNvPicPr>
          <p:nvPr/>
        </p:nvPicPr>
        <p:blipFill rotWithShape="1">
          <a:blip r:embed="rId4"/>
          <a:srcRect l="16875" t="40926" r="10938" b="24444"/>
          <a:stretch/>
        </p:blipFill>
        <p:spPr>
          <a:xfrm>
            <a:off x="5218956" y="4114800"/>
            <a:ext cx="5788960" cy="1562100"/>
          </a:xfrm>
          <a:prstGeom prst="rect">
            <a:avLst/>
          </a:prstGeom>
        </p:spPr>
      </p:pic>
    </p:spTree>
    <p:extLst>
      <p:ext uri="{BB962C8B-B14F-4D97-AF65-F5344CB8AC3E}">
        <p14:creationId xmlns:p14="http://schemas.microsoft.com/office/powerpoint/2010/main" val="1841591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Singleton: there can be only one</a:t>
            </a:r>
          </a:p>
        </p:txBody>
      </p:sp>
      <p:sp>
        <p:nvSpPr>
          <p:cNvPr id="5" name="Slide Number Placeholder 4"/>
          <p:cNvSpPr>
            <a:spLocks noGrp="1"/>
          </p:cNvSpPr>
          <p:nvPr>
            <p:ph type="sldNum" sz="quarter" idx="12"/>
          </p:nvPr>
        </p:nvSpPr>
        <p:spPr/>
        <p:txBody>
          <a:bodyPr/>
          <a:lstStyle/>
          <a:p>
            <a:fld id="{6113E31D-E2AB-40D1-8B51-AFA5AFEF393A}" type="slidenum">
              <a:rPr lang="en-US" smtClean="0"/>
              <a:t>40</a:t>
            </a:fld>
            <a:endParaRPr lang="en-US" dirty="0"/>
          </a:p>
        </p:txBody>
      </p:sp>
      <p:sp>
        <p:nvSpPr>
          <p:cNvPr id="6" name="Content Placeholder 5"/>
          <p:cNvSpPr>
            <a:spLocks noGrp="1"/>
          </p:cNvSpPr>
          <p:nvPr>
            <p:ph idx="1"/>
          </p:nvPr>
        </p:nvSpPr>
        <p:spPr/>
        <p:txBody>
          <a:bodyPr/>
          <a:lstStyle/>
          <a:p>
            <a:pPr marL="0" indent="0">
              <a:buNone/>
            </a:pPr>
            <a:r>
              <a:rPr lang="en-US" b="1" dirty="0" smtClean="0"/>
              <a:t>		</a:t>
            </a:r>
            <a:r>
              <a:rPr lang="en-US" b="1" dirty="0" err="1" smtClean="0"/>
              <a:t>services.AddSingleton</a:t>
            </a:r>
            <a:r>
              <a:rPr lang="en-US" b="1" dirty="0" smtClean="0"/>
              <a:t>&lt;</a:t>
            </a:r>
            <a:r>
              <a:rPr lang="en-US" b="1" dirty="0" err="1" smtClean="0"/>
              <a:t>DataContext</a:t>
            </a:r>
            <a:r>
              <a:rPr lang="en-US" b="1" dirty="0" smtClean="0"/>
              <a:t>&gt;();</a:t>
            </a:r>
          </a:p>
          <a:p>
            <a:pPr marL="0" indent="0">
              <a:buNone/>
            </a:pPr>
            <a:endParaRPr lang="en-US" dirty="0"/>
          </a:p>
        </p:txBody>
      </p:sp>
      <p:pic>
        <p:nvPicPr>
          <p:cNvPr id="7" name="Picture 6"/>
          <p:cNvPicPr>
            <a:picLocks noChangeAspect="1"/>
          </p:cNvPicPr>
          <p:nvPr/>
        </p:nvPicPr>
        <p:blipFill rotWithShape="1">
          <a:blip r:embed="rId3"/>
          <a:srcRect l="14881" t="32169" r="22620" b="22963"/>
          <a:stretch/>
        </p:blipFill>
        <p:spPr>
          <a:xfrm>
            <a:off x="1944915" y="3069771"/>
            <a:ext cx="7620000" cy="3077030"/>
          </a:xfrm>
          <a:prstGeom prst="rect">
            <a:avLst/>
          </a:prstGeom>
        </p:spPr>
      </p:pic>
    </p:spTree>
    <p:extLst>
      <p:ext uri="{BB962C8B-B14F-4D97-AF65-F5344CB8AC3E}">
        <p14:creationId xmlns:p14="http://schemas.microsoft.com/office/powerpoint/2010/main" val="2684826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Keeping an eye out for captured dependencies</a:t>
            </a:r>
          </a:p>
        </p:txBody>
      </p:sp>
      <p:sp>
        <p:nvSpPr>
          <p:cNvPr id="5" name="Slide Number Placeholder 4"/>
          <p:cNvSpPr>
            <a:spLocks noGrp="1"/>
          </p:cNvSpPr>
          <p:nvPr>
            <p:ph type="sldNum" sz="quarter" idx="12"/>
          </p:nvPr>
        </p:nvSpPr>
        <p:spPr/>
        <p:txBody>
          <a:bodyPr/>
          <a:lstStyle/>
          <a:p>
            <a:fld id="{6113E31D-E2AB-40D1-8B51-AFA5AFEF393A}" type="slidenum">
              <a:rPr lang="en-US" smtClean="0"/>
              <a:t>41</a:t>
            </a:fld>
            <a:endParaRPr lang="en-US"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a:t>A service should only use dependencies with a lifetime longer </a:t>
            </a:r>
            <a:r>
              <a:rPr lang="en-US" dirty="0" smtClean="0"/>
              <a:t>than or </a:t>
            </a:r>
            <a:r>
              <a:rPr lang="en-US" dirty="0"/>
              <a:t>equal to the lifetime of the service. </a:t>
            </a:r>
            <a:endParaRPr lang="en-US" dirty="0" smtClean="0"/>
          </a:p>
          <a:p>
            <a:pPr algn="just">
              <a:buFont typeface="Wingdings" panose="05000000000000000000" pitchFamily="2" charset="2"/>
              <a:buChar char="Ø"/>
            </a:pPr>
            <a:r>
              <a:rPr lang="en-US" dirty="0" smtClean="0"/>
              <a:t>A </a:t>
            </a:r>
            <a:r>
              <a:rPr lang="en-US" dirty="0"/>
              <a:t>service registered as a </a:t>
            </a:r>
            <a:r>
              <a:rPr lang="en-US" b="1" dirty="0"/>
              <a:t>singleton</a:t>
            </a:r>
            <a:r>
              <a:rPr lang="en-US" dirty="0"/>
              <a:t> </a:t>
            </a:r>
            <a:r>
              <a:rPr lang="en-US" dirty="0" smtClean="0"/>
              <a:t>can only </a:t>
            </a:r>
            <a:r>
              <a:rPr lang="en-US" dirty="0"/>
              <a:t>use </a:t>
            </a:r>
            <a:r>
              <a:rPr lang="en-US" b="1" dirty="0"/>
              <a:t>singleton dependencies</a:t>
            </a:r>
            <a:r>
              <a:rPr lang="en-US" dirty="0"/>
              <a:t>. </a:t>
            </a:r>
            <a:endParaRPr lang="en-US" dirty="0" smtClean="0"/>
          </a:p>
          <a:p>
            <a:pPr algn="just">
              <a:buFont typeface="Wingdings" panose="05000000000000000000" pitchFamily="2" charset="2"/>
              <a:buChar char="Ø"/>
            </a:pPr>
            <a:r>
              <a:rPr lang="en-US" dirty="0" smtClean="0"/>
              <a:t>A </a:t>
            </a:r>
            <a:r>
              <a:rPr lang="en-US" dirty="0"/>
              <a:t>service registered as </a:t>
            </a:r>
            <a:r>
              <a:rPr lang="en-US" b="1" dirty="0"/>
              <a:t>scoped</a:t>
            </a:r>
            <a:r>
              <a:rPr lang="en-US" dirty="0"/>
              <a:t> can </a:t>
            </a:r>
            <a:r>
              <a:rPr lang="en-US" dirty="0" smtClean="0"/>
              <a:t>use </a:t>
            </a:r>
            <a:r>
              <a:rPr lang="en-US" b="1" dirty="0" smtClean="0"/>
              <a:t>scoped </a:t>
            </a:r>
            <a:r>
              <a:rPr lang="en-US" b="1" dirty="0"/>
              <a:t>or singleton dependencies</a:t>
            </a:r>
            <a:r>
              <a:rPr lang="en-US" dirty="0"/>
              <a:t>. </a:t>
            </a:r>
            <a:endParaRPr lang="en-US" dirty="0" smtClean="0"/>
          </a:p>
          <a:p>
            <a:pPr algn="just">
              <a:buFont typeface="Wingdings" panose="05000000000000000000" pitchFamily="2" charset="2"/>
              <a:buChar char="Ø"/>
            </a:pPr>
            <a:r>
              <a:rPr lang="en-US" dirty="0" smtClean="0"/>
              <a:t>A </a:t>
            </a:r>
            <a:r>
              <a:rPr lang="en-US" b="1" dirty="0"/>
              <a:t>transient</a:t>
            </a:r>
            <a:r>
              <a:rPr lang="en-US" dirty="0"/>
              <a:t> service can use </a:t>
            </a:r>
            <a:r>
              <a:rPr lang="en-US" dirty="0" smtClean="0"/>
              <a:t>dependencies with </a:t>
            </a:r>
            <a:r>
              <a:rPr lang="en-US" b="1" dirty="0"/>
              <a:t>any lifetime</a:t>
            </a:r>
            <a:r>
              <a:rPr lang="en-US" dirty="0"/>
              <a:t>. </a:t>
            </a:r>
          </a:p>
        </p:txBody>
      </p:sp>
    </p:spTree>
    <p:extLst>
      <p:ext uri="{BB962C8B-B14F-4D97-AF65-F5344CB8AC3E}">
        <p14:creationId xmlns:p14="http://schemas.microsoft.com/office/powerpoint/2010/main" val="1509941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Slide Number Placeholder 4"/>
          <p:cNvSpPr>
            <a:spLocks noGrp="1"/>
          </p:cNvSpPr>
          <p:nvPr>
            <p:ph type="sldNum" sz="quarter" idx="12"/>
          </p:nvPr>
        </p:nvSpPr>
        <p:spPr/>
        <p:txBody>
          <a:bodyPr/>
          <a:lstStyle/>
          <a:p>
            <a:fld id="{6113E31D-E2AB-40D1-8B51-AFA5AFEF393A}" type="slidenum">
              <a:rPr lang="en-US" smtClean="0"/>
              <a:t>42</a:t>
            </a:fld>
            <a:endParaRPr lang="en-US" dirty="0"/>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a:t>Dependency injection is baked into the ASP.NET Core framework. You need </a:t>
            </a:r>
            <a:r>
              <a:rPr lang="en-US" dirty="0" smtClean="0"/>
              <a:t>to ensure </a:t>
            </a:r>
            <a:r>
              <a:rPr lang="en-US" dirty="0"/>
              <a:t>your application adds all the framework's dependencies in Startup.</a:t>
            </a:r>
          </a:p>
          <a:p>
            <a:pPr algn="just">
              <a:buFont typeface="Wingdings" panose="05000000000000000000" pitchFamily="2" charset="2"/>
              <a:buChar char="Ø"/>
            </a:pPr>
            <a:r>
              <a:rPr lang="en-US" dirty="0" smtClean="0"/>
              <a:t> </a:t>
            </a:r>
            <a:r>
              <a:rPr lang="en-US" dirty="0"/>
              <a:t>The dependency graph is the set of objects that must be created in order to create a specific requested “root” object</a:t>
            </a:r>
            <a:r>
              <a:rPr lang="en-US" dirty="0" smtClean="0"/>
              <a:t>. </a:t>
            </a:r>
          </a:p>
          <a:p>
            <a:pPr algn="just">
              <a:buFont typeface="Wingdings" panose="05000000000000000000" pitchFamily="2" charset="2"/>
              <a:buChar char="Ø"/>
            </a:pPr>
            <a:r>
              <a:rPr lang="en-US" dirty="0" smtClean="0"/>
              <a:t>You </a:t>
            </a:r>
            <a:r>
              <a:rPr lang="en-US" dirty="0"/>
              <a:t>should aim to use explicit dependencies over implicit dependencies </a:t>
            </a:r>
            <a:r>
              <a:rPr lang="en-US" dirty="0" smtClean="0"/>
              <a:t>in most </a:t>
            </a:r>
            <a:r>
              <a:rPr lang="en-US" dirty="0"/>
              <a:t>cases. ASP.NET Core uses constructor arguments to declare </a:t>
            </a:r>
            <a:r>
              <a:rPr lang="en-US" dirty="0" smtClean="0"/>
              <a:t>explicit dependencies</a:t>
            </a:r>
            <a:r>
              <a:rPr lang="en-US" dirty="0"/>
              <a:t>.</a:t>
            </a:r>
          </a:p>
          <a:p>
            <a:pPr algn="just">
              <a:buFont typeface="Wingdings" panose="05000000000000000000" pitchFamily="2" charset="2"/>
              <a:buChar char="Ø"/>
            </a:pPr>
            <a:r>
              <a:rPr lang="en-US" dirty="0" smtClean="0"/>
              <a:t>The </a:t>
            </a:r>
            <a:r>
              <a:rPr lang="en-US" dirty="0"/>
              <a:t>DI or </a:t>
            </a:r>
            <a:r>
              <a:rPr lang="en-US" dirty="0" err="1"/>
              <a:t>IoC</a:t>
            </a:r>
            <a:r>
              <a:rPr lang="en-US" dirty="0"/>
              <a:t> container is responsible for creating instances of services. </a:t>
            </a:r>
            <a:r>
              <a:rPr lang="en-US" dirty="0" smtClean="0"/>
              <a:t>It knows </a:t>
            </a:r>
            <a:r>
              <a:rPr lang="en-US" dirty="0"/>
              <a:t>how to construct an instance of a service by creating all of its dependencies and passing these to the constructor.</a:t>
            </a:r>
          </a:p>
          <a:p>
            <a:pPr algn="just">
              <a:buFont typeface="Wingdings" panose="05000000000000000000" pitchFamily="2" charset="2"/>
              <a:buChar char="Ø"/>
            </a:pPr>
            <a:r>
              <a:rPr lang="en-US" dirty="0" smtClean="0"/>
              <a:t>When </a:t>
            </a:r>
            <a:r>
              <a:rPr lang="en-US" dirty="0"/>
              <a:t>discussing DI, the term service is used to describe any class or </a:t>
            </a:r>
            <a:r>
              <a:rPr lang="en-US" dirty="0" smtClean="0"/>
              <a:t>interface registered </a:t>
            </a:r>
            <a:r>
              <a:rPr lang="en-US" dirty="0"/>
              <a:t>with the container.</a:t>
            </a:r>
          </a:p>
          <a:p>
            <a:pPr algn="just">
              <a:buFont typeface="Wingdings" panose="05000000000000000000" pitchFamily="2" charset="2"/>
              <a:buChar char="Ø"/>
            </a:pPr>
            <a:r>
              <a:rPr lang="en-US" dirty="0" smtClean="0"/>
              <a:t>You </a:t>
            </a:r>
            <a:r>
              <a:rPr lang="en-US" dirty="0"/>
              <a:t>register services with a DI container so it knows which implementation </a:t>
            </a:r>
            <a:r>
              <a:rPr lang="en-US" dirty="0" smtClean="0"/>
              <a:t>to use </a:t>
            </a:r>
            <a:r>
              <a:rPr lang="en-US" dirty="0"/>
              <a:t>for each requested service. This typically takes the form of, “for interface X</a:t>
            </a:r>
            <a:r>
              <a:rPr lang="en-US" dirty="0" smtClean="0"/>
              <a:t>, use </a:t>
            </a:r>
            <a:r>
              <a:rPr lang="en-US" dirty="0"/>
              <a:t>implementation Y.”</a:t>
            </a:r>
          </a:p>
        </p:txBody>
      </p:sp>
    </p:spTree>
    <p:extLst>
      <p:ext uri="{BB962C8B-B14F-4D97-AF65-F5344CB8AC3E}">
        <p14:creationId xmlns:p14="http://schemas.microsoft.com/office/powerpoint/2010/main" val="2204115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Slide Number Placeholder 4"/>
          <p:cNvSpPr>
            <a:spLocks noGrp="1"/>
          </p:cNvSpPr>
          <p:nvPr>
            <p:ph type="sldNum" sz="quarter" idx="12"/>
          </p:nvPr>
        </p:nvSpPr>
        <p:spPr/>
        <p:txBody>
          <a:bodyPr/>
          <a:lstStyle/>
          <a:p>
            <a:fld id="{6113E31D-E2AB-40D1-8B51-AFA5AFEF393A}" type="slidenum">
              <a:rPr lang="en-US" smtClean="0"/>
              <a:t>43</a:t>
            </a:fld>
            <a:endParaRPr lang="en-US" dirty="0"/>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a:t>The default built-in container only supports constructor injection. If </a:t>
            </a:r>
            <a:r>
              <a:rPr lang="en-US" dirty="0" smtClean="0"/>
              <a:t>you require </a:t>
            </a:r>
            <a:r>
              <a:rPr lang="en-US" dirty="0"/>
              <a:t>other forms of DI, such as property injection, you can use a </a:t>
            </a:r>
            <a:r>
              <a:rPr lang="en-US" dirty="0" smtClean="0"/>
              <a:t>third-party container</a:t>
            </a:r>
            <a:r>
              <a:rPr lang="en-US" dirty="0"/>
              <a:t>.</a:t>
            </a:r>
          </a:p>
          <a:p>
            <a:pPr algn="just">
              <a:buFont typeface="Wingdings" panose="05000000000000000000" pitchFamily="2" charset="2"/>
              <a:buChar char="Ø"/>
            </a:pPr>
            <a:r>
              <a:rPr lang="en-US" dirty="0" smtClean="0"/>
              <a:t> </a:t>
            </a:r>
            <a:r>
              <a:rPr lang="en-US" dirty="0"/>
              <a:t>You can register services with the container by calling Add* extension </a:t>
            </a:r>
            <a:r>
              <a:rPr lang="en-US" dirty="0" smtClean="0"/>
              <a:t>methods on </a:t>
            </a:r>
            <a:r>
              <a:rPr lang="en-US" dirty="0" err="1"/>
              <a:t>IServiceCollection</a:t>
            </a:r>
            <a:r>
              <a:rPr lang="en-US" dirty="0"/>
              <a:t> in </a:t>
            </a:r>
            <a:r>
              <a:rPr lang="en-US" dirty="0" err="1"/>
              <a:t>ConfigureServices</a:t>
            </a:r>
            <a:r>
              <a:rPr lang="en-US" dirty="0"/>
              <a:t> in Startup</a:t>
            </a:r>
            <a:r>
              <a:rPr lang="en-US" dirty="0" smtClean="0"/>
              <a:t>. </a:t>
            </a:r>
          </a:p>
          <a:p>
            <a:pPr algn="just">
              <a:buFont typeface="Wingdings" panose="05000000000000000000" pitchFamily="2" charset="2"/>
              <a:buChar char="Ø"/>
            </a:pPr>
            <a:r>
              <a:rPr lang="en-US" dirty="0" smtClean="0"/>
              <a:t> </a:t>
            </a:r>
            <a:r>
              <a:rPr lang="en-US" dirty="0"/>
              <a:t>If you forget to register a service that’s used by the framework or in your </a:t>
            </a:r>
            <a:r>
              <a:rPr lang="en-US" dirty="0" smtClean="0"/>
              <a:t>own code</a:t>
            </a:r>
            <a:r>
              <a:rPr lang="en-US" dirty="0"/>
              <a:t>, you’ll get an </a:t>
            </a:r>
            <a:r>
              <a:rPr lang="en-US" dirty="0" err="1"/>
              <a:t>InvalidOperationException</a:t>
            </a:r>
            <a:r>
              <a:rPr lang="en-US" dirty="0"/>
              <a:t> at runtime.</a:t>
            </a:r>
          </a:p>
          <a:p>
            <a:pPr algn="just">
              <a:buFont typeface="Wingdings" panose="05000000000000000000" pitchFamily="2" charset="2"/>
              <a:buChar char="Ø"/>
            </a:pPr>
            <a:r>
              <a:rPr lang="en-US" dirty="0" smtClean="0"/>
              <a:t>When </a:t>
            </a:r>
            <a:r>
              <a:rPr lang="en-US" dirty="0"/>
              <a:t>registering your services, you describe three things: the service type, </a:t>
            </a:r>
            <a:r>
              <a:rPr lang="en-US" dirty="0" smtClean="0"/>
              <a:t>the implementation </a:t>
            </a:r>
            <a:r>
              <a:rPr lang="en-US" dirty="0"/>
              <a:t>type, and the lifetime. The service type defines which class </a:t>
            </a:r>
            <a:r>
              <a:rPr lang="en-US" dirty="0" smtClean="0"/>
              <a:t>or interface </a:t>
            </a:r>
            <a:r>
              <a:rPr lang="en-US" dirty="0"/>
              <a:t>will be requested as a dependency. The implementation type is </a:t>
            </a:r>
            <a:r>
              <a:rPr lang="en-US" dirty="0" smtClean="0"/>
              <a:t>the class </a:t>
            </a:r>
            <a:r>
              <a:rPr lang="en-US" dirty="0"/>
              <a:t>the container should create to fulfill the dependency. The lifetime is </a:t>
            </a:r>
            <a:r>
              <a:rPr lang="en-US" dirty="0" smtClean="0"/>
              <a:t>how long </a:t>
            </a:r>
            <a:r>
              <a:rPr lang="en-US" dirty="0"/>
              <a:t>an instance of the service should be used for.</a:t>
            </a:r>
          </a:p>
          <a:p>
            <a:pPr algn="just">
              <a:buFont typeface="Wingdings" panose="05000000000000000000" pitchFamily="2" charset="2"/>
              <a:buChar char="Ø"/>
            </a:pPr>
            <a:r>
              <a:rPr lang="en-US" dirty="0" smtClean="0"/>
              <a:t> You </a:t>
            </a:r>
            <a:r>
              <a:rPr lang="en-US" dirty="0"/>
              <a:t>can register a service using generic methods if the class is concrete and </a:t>
            </a:r>
            <a:r>
              <a:rPr lang="en-US" dirty="0" smtClean="0"/>
              <a:t>all its </a:t>
            </a:r>
            <a:r>
              <a:rPr lang="en-US" dirty="0"/>
              <a:t>constructor arguments must be registered with the container or have </a:t>
            </a:r>
            <a:r>
              <a:rPr lang="en-US" dirty="0" smtClean="0"/>
              <a:t>default values</a:t>
            </a:r>
            <a:r>
              <a:rPr lang="en-US" dirty="0"/>
              <a:t>.</a:t>
            </a:r>
          </a:p>
        </p:txBody>
      </p:sp>
    </p:spTree>
    <p:extLst>
      <p:ext uri="{BB962C8B-B14F-4D97-AF65-F5344CB8AC3E}">
        <p14:creationId xmlns:p14="http://schemas.microsoft.com/office/powerpoint/2010/main" val="1654689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Slide Number Placeholder 4"/>
          <p:cNvSpPr>
            <a:spLocks noGrp="1"/>
          </p:cNvSpPr>
          <p:nvPr>
            <p:ph type="sldNum" sz="quarter" idx="12"/>
          </p:nvPr>
        </p:nvSpPr>
        <p:spPr/>
        <p:txBody>
          <a:bodyPr/>
          <a:lstStyle/>
          <a:p>
            <a:fld id="{6113E31D-E2AB-40D1-8B51-AFA5AFEF393A}" type="slidenum">
              <a:rPr lang="en-US" smtClean="0"/>
              <a:t>44</a:t>
            </a:fld>
            <a:endParaRPr lang="en-US" dirty="0"/>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dirty="0"/>
              <a:t>You can provide an instance of a service during registration, which will </a:t>
            </a:r>
            <a:r>
              <a:rPr lang="en-US" dirty="0" smtClean="0"/>
              <a:t>register that </a:t>
            </a:r>
            <a:r>
              <a:rPr lang="en-US" dirty="0"/>
              <a:t>instance as a singleton.</a:t>
            </a:r>
          </a:p>
          <a:p>
            <a:pPr algn="just">
              <a:buFont typeface="Wingdings" panose="05000000000000000000" pitchFamily="2" charset="2"/>
              <a:buChar char="Ø"/>
            </a:pPr>
            <a:r>
              <a:rPr lang="en-US" dirty="0" smtClean="0"/>
              <a:t>You </a:t>
            </a:r>
            <a:r>
              <a:rPr lang="en-US" dirty="0"/>
              <a:t>can provide a lambda factory function that describes how to create </a:t>
            </a:r>
            <a:r>
              <a:rPr lang="en-US" dirty="0" smtClean="0"/>
              <a:t>an instance </a:t>
            </a:r>
            <a:r>
              <a:rPr lang="en-US" dirty="0"/>
              <a:t>of a service with any lifetime you choose.</a:t>
            </a:r>
          </a:p>
          <a:p>
            <a:pPr algn="just">
              <a:buFont typeface="Wingdings" panose="05000000000000000000" pitchFamily="2" charset="2"/>
              <a:buChar char="Ø"/>
            </a:pPr>
            <a:r>
              <a:rPr lang="en-US" dirty="0" smtClean="0"/>
              <a:t>Avoid </a:t>
            </a:r>
            <a:r>
              <a:rPr lang="en-US" dirty="0"/>
              <a:t>calling </a:t>
            </a:r>
            <a:r>
              <a:rPr lang="en-US" dirty="0" err="1"/>
              <a:t>GetService</a:t>
            </a:r>
            <a:r>
              <a:rPr lang="en-US" dirty="0"/>
              <a:t>() in your factory functions if possible. Instead, </a:t>
            </a:r>
            <a:r>
              <a:rPr lang="en-US" dirty="0" smtClean="0"/>
              <a:t>favor constructor </a:t>
            </a:r>
            <a:r>
              <a:rPr lang="en-US" dirty="0"/>
              <a:t>injection—it’s more performant, as well as being simpler to </a:t>
            </a:r>
            <a:r>
              <a:rPr lang="en-US" dirty="0" smtClean="0"/>
              <a:t>reason about</a:t>
            </a:r>
            <a:r>
              <a:rPr lang="en-US" dirty="0"/>
              <a:t>.</a:t>
            </a:r>
          </a:p>
          <a:p>
            <a:pPr algn="just">
              <a:buFont typeface="Wingdings" panose="05000000000000000000" pitchFamily="2" charset="2"/>
              <a:buChar char="Ø"/>
            </a:pPr>
            <a:r>
              <a:rPr lang="en-US" dirty="0" smtClean="0"/>
              <a:t>You </a:t>
            </a:r>
            <a:r>
              <a:rPr lang="en-US" dirty="0"/>
              <a:t>can register multiple implementations for a service. You can then </a:t>
            </a:r>
            <a:r>
              <a:rPr lang="en-US" dirty="0" smtClean="0"/>
              <a:t>inject </a:t>
            </a:r>
            <a:r>
              <a:rPr lang="en-US" dirty="0" err="1" smtClean="0"/>
              <a:t>IEnumerable</a:t>
            </a:r>
            <a:r>
              <a:rPr lang="en-US" dirty="0" smtClean="0"/>
              <a:t>&lt;T</a:t>
            </a:r>
            <a:r>
              <a:rPr lang="en-US" dirty="0"/>
              <a:t>&gt; to get access to all of the implementations at runtime.</a:t>
            </a:r>
          </a:p>
          <a:p>
            <a:pPr algn="just">
              <a:buFont typeface="Wingdings" panose="05000000000000000000" pitchFamily="2" charset="2"/>
              <a:buChar char="Ø"/>
            </a:pPr>
            <a:r>
              <a:rPr lang="en-US" dirty="0" smtClean="0"/>
              <a:t>If </a:t>
            </a:r>
            <a:r>
              <a:rPr lang="en-US" dirty="0"/>
              <a:t>you inject a single instance of a multiple-registered service, the </a:t>
            </a:r>
            <a:r>
              <a:rPr lang="en-US" dirty="0" smtClean="0"/>
              <a:t>container injects </a:t>
            </a:r>
            <a:r>
              <a:rPr lang="en-US" dirty="0"/>
              <a:t>the last implementation registered.</a:t>
            </a:r>
          </a:p>
          <a:p>
            <a:pPr algn="just">
              <a:buFont typeface="Wingdings" panose="05000000000000000000" pitchFamily="2" charset="2"/>
              <a:buChar char="Ø"/>
            </a:pPr>
            <a:r>
              <a:rPr lang="en-US" dirty="0" smtClean="0"/>
              <a:t>You </a:t>
            </a:r>
            <a:r>
              <a:rPr lang="en-US" dirty="0"/>
              <a:t>can use the </a:t>
            </a:r>
            <a:r>
              <a:rPr lang="en-US" dirty="0" err="1"/>
              <a:t>TryAdd</a:t>
            </a:r>
            <a:r>
              <a:rPr lang="en-US" dirty="0"/>
              <a:t>* extension methods to ensure that an </a:t>
            </a:r>
            <a:r>
              <a:rPr lang="en-US" dirty="0" smtClean="0"/>
              <a:t>implementation is </a:t>
            </a:r>
            <a:r>
              <a:rPr lang="en-US" dirty="0"/>
              <a:t>only registered if no other implementation of the service has been registered.</a:t>
            </a:r>
          </a:p>
        </p:txBody>
      </p:sp>
    </p:spTree>
    <p:extLst>
      <p:ext uri="{BB962C8B-B14F-4D97-AF65-F5344CB8AC3E}">
        <p14:creationId xmlns:p14="http://schemas.microsoft.com/office/powerpoint/2010/main" val="2348196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a:t>You define the lifetime of a service during DI service registration. This </a:t>
            </a:r>
            <a:r>
              <a:rPr lang="en-US" dirty="0" smtClean="0"/>
              <a:t>dictates when </a:t>
            </a:r>
            <a:r>
              <a:rPr lang="en-US" dirty="0"/>
              <a:t>a DI container will reuse an existing instance of the service to fulfill service dependencies and when it will create a new one.</a:t>
            </a:r>
          </a:p>
          <a:p>
            <a:pPr algn="just">
              <a:buFont typeface="Wingdings" panose="05000000000000000000" pitchFamily="2" charset="2"/>
              <a:buChar char="Ø"/>
            </a:pPr>
            <a:r>
              <a:rPr lang="en-US" dirty="0" smtClean="0"/>
              <a:t>The </a:t>
            </a:r>
            <a:r>
              <a:rPr lang="en-US" dirty="0"/>
              <a:t>transient lifetime means that every single time a service is requested, a </a:t>
            </a:r>
            <a:r>
              <a:rPr lang="en-US" dirty="0" smtClean="0"/>
              <a:t>new instance </a:t>
            </a:r>
            <a:r>
              <a:rPr lang="en-US" dirty="0"/>
              <a:t>is created.</a:t>
            </a:r>
          </a:p>
          <a:p>
            <a:pPr algn="just">
              <a:buFont typeface="Wingdings" panose="05000000000000000000" pitchFamily="2" charset="2"/>
              <a:buChar char="Ø"/>
            </a:pPr>
            <a:r>
              <a:rPr lang="en-US" dirty="0" smtClean="0"/>
              <a:t>The </a:t>
            </a:r>
            <a:r>
              <a:rPr lang="en-US" dirty="0"/>
              <a:t>scoped lifetime means that within a scope, all requests for a service will </a:t>
            </a:r>
            <a:r>
              <a:rPr lang="en-US" dirty="0" smtClean="0"/>
              <a:t>give you </a:t>
            </a:r>
            <a:r>
              <a:rPr lang="en-US" dirty="0"/>
              <a:t>the same object. For different scopes, you’ll get different objects. </a:t>
            </a:r>
            <a:r>
              <a:rPr lang="en-US" dirty="0" smtClean="0"/>
              <a:t>In ASP.NET </a:t>
            </a:r>
            <a:r>
              <a:rPr lang="en-US" dirty="0"/>
              <a:t>Core, each web request gets its own scope.</a:t>
            </a:r>
          </a:p>
          <a:p>
            <a:pPr algn="just">
              <a:buFont typeface="Wingdings" panose="05000000000000000000" pitchFamily="2" charset="2"/>
              <a:buChar char="Ø"/>
            </a:pPr>
            <a:r>
              <a:rPr lang="en-US" dirty="0" smtClean="0"/>
              <a:t>You’ll </a:t>
            </a:r>
            <a:r>
              <a:rPr lang="en-US" dirty="0"/>
              <a:t>always get the same instance of a singleton service, no matter </a:t>
            </a:r>
            <a:r>
              <a:rPr lang="en-US" dirty="0" smtClean="0"/>
              <a:t>which scope.</a:t>
            </a:r>
          </a:p>
          <a:p>
            <a:pPr algn="just">
              <a:buFont typeface="Wingdings" panose="05000000000000000000" pitchFamily="2" charset="2"/>
              <a:buChar char="Ø"/>
            </a:pPr>
            <a:r>
              <a:rPr lang="en-US" dirty="0" smtClean="0"/>
              <a:t>A </a:t>
            </a:r>
            <a:r>
              <a:rPr lang="en-US" dirty="0"/>
              <a:t>service should only use dependencies with a lifetime longer than or equal </a:t>
            </a:r>
            <a:r>
              <a:rPr lang="en-US" dirty="0" smtClean="0"/>
              <a:t>to the </a:t>
            </a:r>
            <a:r>
              <a:rPr lang="en-US" dirty="0"/>
              <a:t>lifetime of the service.</a:t>
            </a:r>
          </a:p>
        </p:txBody>
      </p:sp>
      <p:sp>
        <p:nvSpPr>
          <p:cNvPr id="4" name="Slide Number Placeholder 3"/>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2538655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benefits of dependency injection</a:t>
            </a:r>
          </a:p>
        </p:txBody>
      </p:sp>
      <p:pic>
        <p:nvPicPr>
          <p:cNvPr id="4" name="Content Placeholder 3"/>
          <p:cNvPicPr>
            <a:picLocks noGrp="1" noChangeAspect="1"/>
          </p:cNvPicPr>
          <p:nvPr>
            <p:ph idx="1"/>
          </p:nvPr>
        </p:nvPicPr>
        <p:blipFill rotWithShape="1">
          <a:blip r:embed="rId3"/>
          <a:srcRect l="10598" t="18995" r="10383" b="37368"/>
          <a:stretch/>
        </p:blipFill>
        <p:spPr>
          <a:xfrm>
            <a:off x="1358815" y="2585223"/>
            <a:ext cx="6705067" cy="208277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pic>
        <p:nvPicPr>
          <p:cNvPr id="6" name="Picture 5"/>
          <p:cNvPicPr>
            <a:picLocks noChangeAspect="1"/>
          </p:cNvPicPr>
          <p:nvPr/>
        </p:nvPicPr>
        <p:blipFill rotWithShape="1">
          <a:blip r:embed="rId4"/>
          <a:srcRect l="17707" t="35555" r="29271" b="47778"/>
          <a:stretch/>
        </p:blipFill>
        <p:spPr>
          <a:xfrm>
            <a:off x="1870368" y="4541209"/>
            <a:ext cx="6193514" cy="1185246"/>
          </a:xfrm>
          <a:prstGeom prst="rect">
            <a:avLst/>
          </a:prstGeom>
        </p:spPr>
      </p:pic>
      <p:sp>
        <p:nvSpPr>
          <p:cNvPr id="7" name="Rectangle 6"/>
          <p:cNvSpPr/>
          <p:nvPr/>
        </p:nvSpPr>
        <p:spPr>
          <a:xfrm>
            <a:off x="1816100" y="5599668"/>
            <a:ext cx="8559800" cy="369332"/>
          </a:xfrm>
          <a:prstGeom prst="rect">
            <a:avLst/>
          </a:prstGeom>
        </p:spPr>
        <p:txBody>
          <a:bodyPr wrap="square">
            <a:spAutoFit/>
          </a:bodyPr>
          <a:lstStyle/>
          <a:p>
            <a:r>
              <a:rPr lang="en-US" dirty="0"/>
              <a:t>how you now have to send an email, if you stick to </a:t>
            </a:r>
            <a:r>
              <a:rPr lang="en-US" b="1" dirty="0"/>
              <a:t>new-</a:t>
            </a:r>
            <a:r>
              <a:rPr lang="en-US" b="1" dirty="0" err="1"/>
              <a:t>ing</a:t>
            </a:r>
            <a:r>
              <a:rPr lang="en-US" b="1" dirty="0"/>
              <a:t> up </a:t>
            </a:r>
            <a:r>
              <a:rPr lang="en-US" dirty="0"/>
              <a:t>objects in the controller. </a:t>
            </a:r>
          </a:p>
        </p:txBody>
      </p:sp>
    </p:spTree>
    <p:extLst>
      <p:ext uri="{BB962C8B-B14F-4D97-AF65-F5344CB8AC3E}">
        <p14:creationId xmlns:p14="http://schemas.microsoft.com/office/powerpoint/2010/main" val="3211235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of the code</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b="1" dirty="0" smtClean="0"/>
              <a:t>Not </a:t>
            </a:r>
            <a:r>
              <a:rPr lang="en-US" b="1" dirty="0"/>
              <a:t>obeying the single responsibility principle</a:t>
            </a:r>
            <a:r>
              <a:rPr lang="en-US" dirty="0"/>
              <a:t>—Our code is now responsible for </a:t>
            </a:r>
            <a:r>
              <a:rPr lang="en-US" dirty="0" smtClean="0"/>
              <a:t>both </a:t>
            </a:r>
            <a:r>
              <a:rPr lang="en-US" b="1" dirty="0" smtClean="0"/>
              <a:t>creating </a:t>
            </a:r>
            <a:r>
              <a:rPr lang="en-US" b="1" dirty="0"/>
              <a:t>an </a:t>
            </a:r>
            <a:r>
              <a:rPr lang="en-US" b="1" dirty="0" err="1"/>
              <a:t>EmailSender</a:t>
            </a:r>
            <a:r>
              <a:rPr lang="en-US" dirty="0"/>
              <a:t> object and </a:t>
            </a:r>
            <a:r>
              <a:rPr lang="en-US" b="1" dirty="0"/>
              <a:t>using it</a:t>
            </a:r>
            <a:r>
              <a:rPr lang="en-US" dirty="0"/>
              <a:t> to send an email.</a:t>
            </a:r>
          </a:p>
          <a:p>
            <a:pPr algn="just">
              <a:buFont typeface="Wingdings" panose="05000000000000000000" pitchFamily="2" charset="2"/>
              <a:buChar char="Ø"/>
            </a:pPr>
            <a:r>
              <a:rPr lang="en-US" b="1" dirty="0" smtClean="0"/>
              <a:t>Considerable </a:t>
            </a:r>
            <a:r>
              <a:rPr lang="en-US" b="1" dirty="0"/>
              <a:t>ceremony</a:t>
            </a:r>
            <a:r>
              <a:rPr lang="en-US" dirty="0" smtClean="0"/>
              <a:t>— Of </a:t>
            </a:r>
            <a:r>
              <a:rPr lang="en-US" dirty="0"/>
              <a:t>the 11 lines of code in the </a:t>
            </a:r>
            <a:r>
              <a:rPr lang="en-US" b="1" dirty="0" err="1"/>
              <a:t>RegisterUser</a:t>
            </a:r>
            <a:r>
              <a:rPr lang="en-US" dirty="0"/>
              <a:t> method</a:t>
            </a:r>
            <a:r>
              <a:rPr lang="en-US" dirty="0" smtClean="0"/>
              <a:t>, </a:t>
            </a:r>
            <a:r>
              <a:rPr lang="en-US" b="1" dirty="0" smtClean="0"/>
              <a:t>only </a:t>
            </a:r>
            <a:r>
              <a:rPr lang="en-US" b="1" dirty="0"/>
              <a:t>the last two are doing anything useful</a:t>
            </a:r>
            <a:r>
              <a:rPr lang="en-US" dirty="0"/>
              <a:t>. </a:t>
            </a:r>
            <a:endParaRPr lang="en-US" dirty="0" smtClean="0"/>
          </a:p>
          <a:p>
            <a:pPr lvl="1" algn="just">
              <a:buFont typeface="Wingdings" panose="05000000000000000000" pitchFamily="2" charset="2"/>
              <a:buChar char="Ø"/>
            </a:pPr>
            <a:r>
              <a:rPr lang="en-US" dirty="0" smtClean="0"/>
              <a:t>This </a:t>
            </a:r>
            <a:r>
              <a:rPr lang="en-US" dirty="0"/>
              <a:t>makes it harder to read </a:t>
            </a:r>
            <a:r>
              <a:rPr lang="en-US" dirty="0" smtClean="0"/>
              <a:t>and harder </a:t>
            </a:r>
            <a:r>
              <a:rPr lang="en-US" dirty="0"/>
              <a:t>to understand the intent of the method.</a:t>
            </a:r>
          </a:p>
          <a:p>
            <a:pPr algn="just">
              <a:buFont typeface="Wingdings" panose="05000000000000000000" pitchFamily="2" charset="2"/>
              <a:buChar char="Ø"/>
            </a:pPr>
            <a:r>
              <a:rPr lang="en-US" b="1" dirty="0" smtClean="0"/>
              <a:t>Tied </a:t>
            </a:r>
            <a:r>
              <a:rPr lang="en-US" b="1" dirty="0"/>
              <a:t>to the implementation</a:t>
            </a:r>
            <a:r>
              <a:rPr lang="en-US" dirty="0"/>
              <a:t>—If you decide to refactor </a:t>
            </a:r>
            <a:r>
              <a:rPr lang="en-US" dirty="0" err="1"/>
              <a:t>EmailSender</a:t>
            </a:r>
            <a:r>
              <a:rPr lang="en-US" dirty="0"/>
              <a:t> and </a:t>
            </a:r>
            <a:r>
              <a:rPr lang="en-US" dirty="0" smtClean="0"/>
              <a:t>add another </a:t>
            </a:r>
            <a:r>
              <a:rPr lang="en-US" dirty="0"/>
              <a:t>dependency, you’d need to update every place it’s used. </a:t>
            </a:r>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1565350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 container or </a:t>
            </a:r>
            <a:r>
              <a:rPr lang="en-US" dirty="0" err="1"/>
              <a:t>IoC</a:t>
            </a:r>
            <a:r>
              <a:rPr lang="en-US" dirty="0"/>
              <a:t> container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t>R</a:t>
            </a:r>
            <a:r>
              <a:rPr lang="en-US" sz="2000" dirty="0" smtClean="0"/>
              <a:t>esponsible </a:t>
            </a:r>
            <a:r>
              <a:rPr lang="en-US" sz="2000" dirty="0"/>
              <a:t>for </a:t>
            </a:r>
            <a:r>
              <a:rPr lang="en-US" sz="2000" b="1" dirty="0"/>
              <a:t>creating instances of services</a:t>
            </a:r>
            <a:r>
              <a:rPr lang="en-US" sz="2000" b="1" dirty="0" smtClean="0"/>
              <a:t>.</a:t>
            </a:r>
            <a:endParaRPr lang="en-US" sz="2000" dirty="0" smtClean="0"/>
          </a:p>
          <a:p>
            <a:pPr lvl="1" algn="just">
              <a:buFont typeface="Wingdings" panose="05000000000000000000" pitchFamily="2" charset="2"/>
              <a:buChar char="Ø"/>
            </a:pPr>
            <a:r>
              <a:rPr lang="en-US" sz="1600" dirty="0" smtClean="0"/>
              <a:t>It </a:t>
            </a:r>
            <a:r>
              <a:rPr lang="en-US" sz="1600" dirty="0"/>
              <a:t>knows how to construct an instance of a service by creating all of its dependencies and passing these to the </a:t>
            </a:r>
            <a:r>
              <a:rPr lang="en-US" sz="1600" dirty="0" smtClean="0"/>
              <a:t>constructor.</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pic>
        <p:nvPicPr>
          <p:cNvPr id="4" name="Picture 3"/>
          <p:cNvPicPr>
            <a:picLocks noChangeAspect="1"/>
          </p:cNvPicPr>
          <p:nvPr/>
        </p:nvPicPr>
        <p:blipFill rotWithShape="1">
          <a:blip r:embed="rId3"/>
          <a:srcRect l="23542" t="22778" r="25417" b="11296"/>
          <a:stretch/>
        </p:blipFill>
        <p:spPr>
          <a:xfrm>
            <a:off x="4000500" y="3406400"/>
            <a:ext cx="3771900" cy="2740401"/>
          </a:xfrm>
          <a:prstGeom prst="rect">
            <a:avLst/>
          </a:prstGeom>
        </p:spPr>
      </p:pic>
    </p:spTree>
    <p:extLst>
      <p:ext uri="{BB962C8B-B14F-4D97-AF65-F5344CB8AC3E}">
        <p14:creationId xmlns:p14="http://schemas.microsoft.com/office/powerpoint/2010/main" val="4271691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Example</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Picture 5"/>
          <p:cNvPicPr>
            <a:picLocks noChangeAspect="1"/>
          </p:cNvPicPr>
          <p:nvPr/>
        </p:nvPicPr>
        <p:blipFill rotWithShape="1">
          <a:blip r:embed="rId3"/>
          <a:srcRect l="26667" t="60639" r="25729" b="15185"/>
          <a:stretch/>
        </p:blipFill>
        <p:spPr>
          <a:xfrm>
            <a:off x="2717799" y="3883067"/>
            <a:ext cx="6533505" cy="1866379"/>
          </a:xfrm>
          <a:prstGeom prst="rect">
            <a:avLst/>
          </a:prstGeom>
        </p:spPr>
      </p:pic>
      <p:pic>
        <p:nvPicPr>
          <p:cNvPr id="8" name="Picture 7"/>
          <p:cNvPicPr>
            <a:picLocks noChangeAspect="1"/>
          </p:cNvPicPr>
          <p:nvPr/>
        </p:nvPicPr>
        <p:blipFill rotWithShape="1">
          <a:blip r:embed="rId3"/>
          <a:srcRect l="27813" t="17407" r="24583" b="63008"/>
          <a:stretch/>
        </p:blipFill>
        <p:spPr>
          <a:xfrm>
            <a:off x="2717800" y="2540000"/>
            <a:ext cx="6533504" cy="1511904"/>
          </a:xfrm>
          <a:prstGeom prst="rect">
            <a:avLst/>
          </a:prstGeom>
        </p:spPr>
      </p:pic>
      <p:sp>
        <p:nvSpPr>
          <p:cNvPr id="3" name="Rectangle 2"/>
          <p:cNvSpPr/>
          <p:nvPr/>
        </p:nvSpPr>
        <p:spPr>
          <a:xfrm>
            <a:off x="2626290" y="5739368"/>
            <a:ext cx="6939419" cy="369332"/>
          </a:xfrm>
          <a:prstGeom prst="rect">
            <a:avLst/>
          </a:prstGeom>
        </p:spPr>
        <p:txBody>
          <a:bodyPr wrap="square">
            <a:spAutoFit/>
          </a:bodyPr>
          <a:lstStyle/>
          <a:p>
            <a:r>
              <a:rPr lang="en-US" dirty="0"/>
              <a:t>Any attempts to test </a:t>
            </a:r>
            <a:r>
              <a:rPr lang="en-US" dirty="0" err="1"/>
              <a:t>UserController</a:t>
            </a:r>
            <a:r>
              <a:rPr lang="en-US" dirty="0"/>
              <a:t> would result in an email being sent.</a:t>
            </a:r>
          </a:p>
        </p:txBody>
      </p:sp>
    </p:spTree>
    <p:extLst>
      <p:ext uri="{BB962C8B-B14F-4D97-AF65-F5344CB8AC3E}">
        <p14:creationId xmlns:p14="http://schemas.microsoft.com/office/powerpoint/2010/main" val="598865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loosely coupled code</a:t>
            </a: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2800" dirty="0"/>
              <a:t>Coupling </a:t>
            </a:r>
            <a:r>
              <a:rPr lang="en-US" sz="2800" dirty="0" smtClean="0"/>
              <a:t>refers </a:t>
            </a:r>
            <a:r>
              <a:rPr lang="en-US" sz="2800" dirty="0"/>
              <a:t>to how a given class </a:t>
            </a:r>
            <a:r>
              <a:rPr lang="en-US" sz="2800" b="1" dirty="0"/>
              <a:t>depends</a:t>
            </a:r>
            <a:r>
              <a:rPr lang="en-US" sz="2800" dirty="0"/>
              <a:t> on other classes to perform its function</a:t>
            </a:r>
            <a:r>
              <a:rPr lang="en-US" sz="2800" dirty="0" smtClean="0"/>
              <a:t>.</a:t>
            </a:r>
          </a:p>
          <a:p>
            <a:pPr lvl="1" algn="just">
              <a:buFont typeface="Wingdings" panose="05000000000000000000" pitchFamily="2" charset="2"/>
              <a:buChar char="Ø"/>
            </a:pPr>
            <a:r>
              <a:rPr lang="en-US" sz="2400" dirty="0" err="1" smtClean="0"/>
              <a:t>UserController</a:t>
            </a:r>
            <a:r>
              <a:rPr lang="en-US" sz="2400" dirty="0" smtClean="0"/>
              <a:t> </a:t>
            </a:r>
            <a:r>
              <a:rPr lang="en-US" sz="2400" dirty="0"/>
              <a:t>is still tied to an implementation rather than an interface</a:t>
            </a:r>
            <a:r>
              <a:rPr lang="en-US" sz="2400" dirty="0" smtClean="0"/>
              <a:t>.</a:t>
            </a:r>
          </a:p>
          <a:p>
            <a:pPr algn="just">
              <a:buFont typeface="Wingdings" panose="05000000000000000000" pitchFamily="2" charset="2"/>
              <a:buChar char="Ø"/>
            </a:pPr>
            <a:r>
              <a:rPr lang="en-US" sz="2800" dirty="0" smtClean="0"/>
              <a:t>Coding </a:t>
            </a:r>
            <a:r>
              <a:rPr lang="en-US" sz="2800" dirty="0"/>
              <a:t>to </a:t>
            </a:r>
            <a:r>
              <a:rPr lang="en-US" sz="2800" b="1" dirty="0"/>
              <a:t>interfaces</a:t>
            </a:r>
            <a:r>
              <a:rPr lang="en-US" sz="2800" dirty="0"/>
              <a:t> is a common design pattern that helps further reduce the coupling of a system, as </a:t>
            </a:r>
            <a:r>
              <a:rPr lang="en-US" sz="2800" b="1" dirty="0"/>
              <a:t>you’re not tied to a single implementation</a:t>
            </a:r>
            <a:r>
              <a:rPr lang="en-US" sz="2800" dirty="0" smtClean="0"/>
              <a:t>.</a:t>
            </a:r>
          </a:p>
          <a:p>
            <a:pPr lvl="1" algn="just">
              <a:buFont typeface="Wingdings" panose="05000000000000000000" pitchFamily="2" charset="2"/>
              <a:buChar char="Ø"/>
            </a:pPr>
            <a:r>
              <a:rPr lang="en-US" sz="2400" dirty="0"/>
              <a:t>This is particularly useful in making classes </a:t>
            </a:r>
            <a:r>
              <a:rPr lang="en-US" sz="2400" dirty="0" smtClean="0"/>
              <a:t>testable</a:t>
            </a:r>
            <a:endParaRPr lang="en-US" sz="2400" dirty="0"/>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8295737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4256</TotalTime>
  <Words>3529</Words>
  <Application>Microsoft Office PowerPoint</Application>
  <PresentationFormat>Widescreen</PresentationFormat>
  <Paragraphs>287</Paragraphs>
  <Slides>45</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Garamond</vt:lpstr>
      <vt:lpstr>Wingdings</vt:lpstr>
      <vt:lpstr>Organic</vt:lpstr>
      <vt:lpstr>ASP.Net Core –Service Configuration with Dependency Injection</vt:lpstr>
      <vt:lpstr>Understanding the benefits of dependency injection</vt:lpstr>
      <vt:lpstr>Understanding the benefits of dependency injection</vt:lpstr>
      <vt:lpstr>Understanding the benefits of dependency injection</vt:lpstr>
      <vt:lpstr>Understanding the benefits of dependency injection</vt:lpstr>
      <vt:lpstr>Issues of the code</vt:lpstr>
      <vt:lpstr>DI container or IoC container</vt:lpstr>
      <vt:lpstr>Dependency Injection Example</vt:lpstr>
      <vt:lpstr>Creating loosely coupled code</vt:lpstr>
      <vt:lpstr>Creating loosely coupled code</vt:lpstr>
      <vt:lpstr>Service Registration </vt:lpstr>
      <vt:lpstr>Dependency injection in ASP.NET Core</vt:lpstr>
      <vt:lpstr>Adding ASP.NET Core framework services to the container</vt:lpstr>
      <vt:lpstr>If Service Not added</vt:lpstr>
      <vt:lpstr>Services Options</vt:lpstr>
      <vt:lpstr>Exception if Service not registered </vt:lpstr>
      <vt:lpstr>Registering your own services with the container</vt:lpstr>
      <vt:lpstr>Information provided by the registration methods</vt:lpstr>
      <vt:lpstr>Example</vt:lpstr>
      <vt:lpstr>Registering Services Assumptions</vt:lpstr>
      <vt:lpstr>Registering services using objects</vt:lpstr>
      <vt:lpstr>Registering services using objects</vt:lpstr>
      <vt:lpstr>Registering services using objects and lambdas</vt:lpstr>
      <vt:lpstr>Generic Types</vt:lpstr>
      <vt:lpstr>Extension Method</vt:lpstr>
      <vt:lpstr>Registering a service in the container multiple times</vt:lpstr>
      <vt:lpstr>Registering a service in the container multiple times</vt:lpstr>
      <vt:lpstr>Registering a service in the container multiple times</vt:lpstr>
      <vt:lpstr>Injecting A Single Implementation When Multiple Services are Registered </vt:lpstr>
      <vt:lpstr>Conditionally Registering Services Using TryAdd</vt:lpstr>
      <vt:lpstr>Injecting Services Directly into Action Methods Using [FromServices]</vt:lpstr>
      <vt:lpstr>Injecting Services Directly into Action Methods Using [FromServices]</vt:lpstr>
      <vt:lpstr>Injecting Services Directly into Action Methods Using [FromServices]</vt:lpstr>
      <vt:lpstr>Understanding lifetimes: when are services created?</vt:lpstr>
      <vt:lpstr>Example</vt:lpstr>
      <vt:lpstr>Example</vt:lpstr>
      <vt:lpstr>Example</vt:lpstr>
      <vt:lpstr>Transient: everyone is unique</vt:lpstr>
      <vt:lpstr>Scoped: let’s stick together, guys</vt:lpstr>
      <vt:lpstr>Singleton: there can be only one</vt:lpstr>
      <vt:lpstr>Keeping an eye out for captured dependencies</vt:lpstr>
      <vt:lpstr>Summary</vt:lpstr>
      <vt:lpstr>Summary</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447</cp:revision>
  <dcterms:created xsi:type="dcterms:W3CDTF">2019-01-13T08:03:18Z</dcterms:created>
  <dcterms:modified xsi:type="dcterms:W3CDTF">2019-04-12T06:16:35Z</dcterms:modified>
</cp:coreProperties>
</file>